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4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5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300" r:id="rId4"/>
    <p:sldId id="302" r:id="rId5"/>
    <p:sldId id="341" r:id="rId6"/>
    <p:sldId id="306" r:id="rId7"/>
    <p:sldId id="316" r:id="rId8"/>
    <p:sldId id="318" r:id="rId9"/>
    <p:sldId id="319" r:id="rId10"/>
    <p:sldId id="313" r:id="rId11"/>
    <p:sldId id="320" r:id="rId12"/>
    <p:sldId id="321" r:id="rId13"/>
    <p:sldId id="259" r:id="rId14"/>
    <p:sldId id="342" r:id="rId15"/>
    <p:sldId id="343" r:id="rId16"/>
    <p:sldId id="344" r:id="rId17"/>
    <p:sldId id="324" r:id="rId18"/>
    <p:sldId id="326" r:id="rId19"/>
    <p:sldId id="327" r:id="rId20"/>
    <p:sldId id="325" r:id="rId21"/>
    <p:sldId id="328" r:id="rId22"/>
    <p:sldId id="330" r:id="rId23"/>
    <p:sldId id="273" r:id="rId24"/>
    <p:sldId id="335" r:id="rId25"/>
    <p:sldId id="345" r:id="rId26"/>
    <p:sldId id="338" r:id="rId27"/>
    <p:sldId id="346" r:id="rId28"/>
    <p:sldId id="340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A0522C"/>
    <a:srgbClr val="006400"/>
    <a:srgbClr val="DAA520"/>
    <a:srgbClr val="19186F"/>
    <a:srgbClr val="795117"/>
    <a:srgbClr val="866538"/>
    <a:srgbClr val="DEECF8"/>
    <a:srgbClr val="C19C7D"/>
    <a:srgbClr val="4D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7"/>
    <p:restoredTop sz="90284"/>
  </p:normalViewPr>
  <p:slideViewPr>
    <p:cSldViewPr snapToGrid="0">
      <p:cViewPr varScale="1">
        <p:scale>
          <a:sx n="98" d="100"/>
          <a:sy n="98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8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1 990 24575,'23'-17'0,"-4"1"0,-9 5 0,0-3 0,1-1 0,1-2 0,-2 1 0,-1 1 0,-1 3 0,-2 2 0,0 0 0,1 0 0,2-2 0,1-1 0,0 0 0,0 2 0,-1 2 0,-2 1 0,2-2 0,0-2 0,3-1 0,2-2 0,1-2 0,2 0 0,-1-1 0,1 2 0,-1 0 0,1 0 0,1 2 0,-2 0 0,0 2 0,-1-2 0,0 0 0,0-1 0,1-1 0,1-1 0,1-2 0,1-1 0,-1 1 0,-1 0 0,-3 1 0,-1 1 0,-1 1 0,0 0 0,0 0 0,0 1 0,0-2 0,-1 3 0,1 0 0,0 1 0,1 3 0,0 0 0,2-1 0,0 1 0,0-2 0,0 0 0,-2 1 0,0 0 0,-2 1 0,1 0 0,-1 0 0,1-1 0,-1-1 0,-1 1 0,0-1 0,-1 2 0,-2 0 0,1 0 0,-2 2 0,0-2 0,0 2 0,-1 2 0,1-2 0,-1 1 0,1 0 0,-2-1 0,1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55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24575,'38'-3'0,"3"1"0,1 2 0,1 0 0,-6 0 0,-8 0 0,-8 0 0,-6 0 0,-2 0 0,-2 0 0,1 0 0,-1 0 0,1-2 0,-1-2 0,1-1 0,-1-1 0,1 0 0,-1 0 0,2 0 0,3 0 0,3-1 0,1 3 0,1 1 0,1 0 0,2 1 0,1-1 0,1-1 0,-2 1 0,-2 0 0,-2 1 0,-1-2 0,-1 0 0,1 0 0,-2 1 0,-1 0 0,-2 1 0,-3 0 0,1 1 0,1 1 0,2 0 0,2 0 0,2 0 0,-1 0 0,1 0 0,0 0 0,-1 0 0,-2 0 0,-2 0 0,-1 0 0,-7 0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9.75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454 386 24575,'43'-64'0,"10"1"0,23 4 0,-3 10 0,-5 11 0,-8 10 0,-11 6 0,-7 2 0,-12 4 0,-9 4 0,-8 3 0,-5 3 0,-41 17 0,-19 17 0,-1 1 0,-6 4 0,-9 9 0,-2 3 0,-8 5 0,-2 2 0,0 1 0,1-1 0,8-5 0,5-2 0,14-10 0,5-2 0,-19 12 0,37-24 0,22-12 0,50-30 0,3-5 0,37-23 0,-15 4 0,-2-2 0,-8 3 0,-8 6 0,-7 9 0,-10 10 0,-9 11 0,-10 15 0,-7 21 0,-12 32 0,-11 29 0,4-33 0,-2 1 0,-3 2 0,-1-2 0,2-6 0,1-2 0,-12 28 0,10-32 0,9-24 0,15-27 0,21-36 0,20-28 0,-17 27 0,1 0 0,-1 0 0,1 2 0,23-25 0,-13 21 0,-14 18 0,-12 13 0,-10 8 0,-36 27 0,-11 13 0,5-3 0,-3 4 0,2 1 0,2 1 0,-30 33 0,18-15 0,20-22 0,21-22 0,34-34 0,42-41 0,-22 19 0,4-3 0,8-7 0,0 0 0,-6 6 0,-2 2 0,-11 10 0,-3 4 0,15-13 0,-26 24 0,-16 12 0,-12 12 0,-14 11 0,-11 11 0,-7 5 0,0 1 0,8-8 0,12-9 0,14-10 0,39-29 0,3-2 0,31-22 0,-18 13 0,-4 3 0,-9 5 0,-10 3 0,-7 5 0,-10 6 0,-6 5 0,-4 5 0,2 0 0,4-1 0,5-1 0,4-2 0,4 1 0,-1 1 0,-2 1 0,-2 2 0,0 0 0,0-1 0,2 1 0,3-1 0,6 0 0,10-1 0,8 1 0,4-2 0,3 0 0,3-2 0,0-2 0,2-1 0,-3-2 0,-4 1 0,-10 3 0,-11 3 0,-12 4 0,-8 2 0,-5 2 0,-2 8 0,-3-3 0,1 8 0,-3-4 0,0 2 0,1 4 0,1 3 0,1 2 0,2 2 0,0-1 0,1 1 0,0 1 0,-2 1 0,-1 2 0,-2-3 0,-1-3 0,-1-5 0,1-2 0,0-1 0,0 0 0,-1 0 0,0-2 0,0-3 0,-13-3 0,-1-6 0,-13-2 0,0-4 0,-4 1 0,-8 1 0,-4 2 0,-3 2 0,0 0 0,2-1 0,1 2 0,3-1 0,5 1 0,3 0 0,5 0 0,3 0 0,3 2 0,1 2 0,-5 3 0,-6 4 0,-8 3 0,-5 1 0,0 0 0,5 0 0,7-2 0,7-3 0,7-1 0,2-2 0,-1 0 0,-2 1 0,-3 0 0,-1 0 0,1 0 0,1-1 0,3 0 0,3 0 0,3-3 0,5 0 0,2-2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52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305 1 24575,'-22'5'0,"4"0"0,14-4 0,-2 3 0,-3 1 0,0-1 0,0 0 0,2-1 0,-1 0 0,-2 1 0,2 0 0,-1-1 0,0 0 0,2 0 0,-2 1 0,1 1 0,0 1 0,1 0 0,-2 0 0,3-2 0,-3 2 0,2 0 0,2-1 0,-1 5 0,3-3 0,1 2 0,1 0 0,1-1 0,0 3 0,0-3 0,0 1 0,0 1 0,0-3 0,0 3 0,-1-1 0,-3-2 0,-5-1 0,1-3 0,-2-2 0,3 3 0,-1-2 0,-1 3 0,1-2 0,0 0 0,-1 2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1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5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72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8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99 0 24575,'-20'8'0,"5"-2"0,13-5 0,-6 0 0,-1 1 0,-1 0 0,0 1 0,4-1 0,-2 1 0,-2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9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24575,'62'0'0,"2"0"0,-15 0 0,-8 0 0,-5 0 0,-7 0 0,0 0 0,6 0 0,-5 0 0,0 0 0,2 2 0,3 4 0,8 3 0,6 5 0,2 0 0,0-1 0,-5-1 0,-6-3 0,-4-3 0,-2-2 0,-2-3 0,-3-1 0,-2 0 0,-3 0 0,-1 0 0,1 0 0,0 0 0,2 0 0,-1 0 0,-1 0 0,-2 2 0,-5 0 0,-4 1 0,-5 1 0,-4 4 0,-4 1 0,-16 2 0,-19 4 0,-21-2 0,-21 3 0,-10 0 0,-7-2 0,2-3 0,2-3 0,7-4 0,3-2 0,5-2 0,10 0 0,9 0 0,13 0 0,10 0 0,5 0 0,3 0 0,-3 0 0,-4 0 0,-4 0 0,0 2 0,3 1 0,9 1 0,7 2 0,6 0 0,5 1 0,2 0 0,-2 3 0,0-3 0,0 1 0,-4 0 0,2-1 0,-5 4 0,1 0 0,-3 4 0,-2 3 0,1 3 0,1 2 0,2 1 0,5-2 0,1-2 0,2-2 0,1-3 0,0-2 0,1-1 0,0-2 0,1-1 0,0 0 0,1 1 0,9-3 0,4-1 0,10-4 0,2-3 0,3-2 0,1-2 0,-2-2 0,-3-1 0,-4 2 0,-2 2 0,1 2 0,1 1 0,2 1 0,3 0 0,1 0 0,2-2 0,-1 1 0,0-2 0,-4 0 0,-5 1 0,-1 0 0,-3 2 0,2-1 0,1-1 0,-1-1 0,0 0 0,-2 2 0,-1 0 0,-1 1 0,2 0 0,3 0 0,6 0 0,5 0 0,5 0 0,3 0 0,3 0 0,1 0 0,1 0 0,-1 0 0,-3 0 0,-3 0 0,-2 0 0,-4 0 0,0 0 0,-2 0 0,1 0 0,-1 0 0,0 0 0,2 0 0,1 0 0,0 0 0,1 0 0,-2 0 0,1 0 0,-1 0 0,-2 2 0,1-1 0,-2 1 0,-2-1 0,-1-1 0,-4 2 0,-1-1 0,-3 2 0,-2 1 0,0 0 0,-2 0 0,-2 0 0,1 2 0,-2 0 0,-1 4 0,-2-1 0,-2 1 0,-1 2 0,0-2 0,0 3 0,0-2 0,0-1 0,0-1 0,-2 0 0,-4-2 0,-3-2 0,0-2 0,-1-3 0,0 0 0,-1 0 0,-4 0 0,1 0 0,0 0 0,-3 0 0,1-1 0,-3-2 0,-1 0 0,-1-1 0,-1 1 0,2 1 0,1 0 0,4 2 0,2-2 0,-1 1 0,1-1 0,-3 1 0,-1 1 0,0-1 0,1-1 0,1-1 0,0 0 0,2 0 0,0-1 0,1 0 0,1 0 0,0 0 0,-1 1 0,1 0 0,-1 1 0,2-1 0,0 0 0,0 0 0,0-1 0,-3 1 0,-2-1 0,-2 0 0,-1 1 0,0-1 0,0 1 0,1 0 0,1 0 0,-1 2 0,1-2 0,-2 1 0,-2 1 0,0-1 0,0 2 0,0-1 0,1-1 0,0 0 0,1 1 0,0 1 0,2 0 0,3 0 0,1 0 0,1 0 0,-1 0 0,-3 0 0,-1 0 0,-2 0 0,-4 0 0,0 0 0,-1 0 0,1 0 0,2 0 0,0 0 0,2 0 0,1 0 0,2 0 0,1 0 0,0 0 0,0 0 0,0 0 0,1 0 0,-2 0 0,1 0 0,1 0 0,0 0 0,2 0 0,-1 0 0,1 0 0,-1 0 0,1 0 0,0 0 0,1 0 0,-1 0 0,4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8.421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10 24575,'21'0'0,"-3"0"0,-16 0 0,5 0 0,3-1 0,-1 1 0,3-2 0,-6 0 0,2 0 0,2 0 0,-1 1 0,0 1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982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53 24575,'26'0'0,"-3"0"0,-11 0 0,-3 0 0,1 0 0,-2 0 0,2 0 0,0 0 0,0 0 0,-2 0 0,1-1 0,-1-2 0,1-1 0,-1-1 0,1 1 0,0 0 0,0 1 0,0 0 0,1 0 0,-2 2 0,2-1 0,-1 1 0,0 1 0,3-1 0,-5 1 0,5 0 0,-5 0 0,4 0 0,-3 0 0,1 0 0,1 0 0,-1 0 0,1 0 0,-1 0 0,-1 0 0,2 0 0,-1 0 0,2 0 0,-2 0 0,1 0 0,1 0 0,-3 0 0,3 0 0,0 0 0,-3 0 0,2 0 0,2 0 0,-3 0 0,4 0 0,-3 0 0,0 0 0,1 0 0,0 0 0,0 0 0,-2 0 0,-1 0 0,2 0 0,-2 0 0,2 0 0,0 0 0,-1 0 0,0 0 0,1 0 0,-2-1 0,3 1 0,-2-1 0,2-1 0,-3 2 0,2-2 0,-1 2 0,-1-1 0,2-1 0,-2 2 0,1-2 0,1 1 0,-2-1 0,3 1 0,-4 0 0,2 0 0,2 0 0,-3 1 0,2 0 0,-2 0 0,1 0 0,1 0 0,-2 0 0,1 0 0,0 2 0,0 0 0,0 0 0,0 1 0,-1-2 0,1 0 0,0 2 0,0-2 0,-34 2 0,20-1 0,-26 0 0,28-1 0,0-1 0,-10 2 0,7-1 0,-9 0 0,8 0 0,2 0 0,-8 0 0,5 0 0,-3 0 0,1-1 0,3-1 0,-4-1 0,4 0 0,-3 0 0,3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834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52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5.00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545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28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0 247 24575,'42'0'0,"5"-2"0,-3-3 0,1-1 0,3-2 0,3 0 0,2 0 0,7-1 0,-5 3 0,-6 1 0,-4 2 0,-5 0 0,-3 0 0,-3 0 0,-3 1 0,-2-1 0,-2 0 0,1-1 0,0 0 0,0-2 0,2 0 0,2 1 0,1-1 0,2 1 0,1 0 0,-2-1 0,-3 2 0,-4-1 0,-5 2 0,-3-1 0,-3 0 0,-3 2 0,-2 0 0,0 0 0,2-1 0,0-2 0,3-1 0,0-2 0,0-2 0,1-1 0,0-1 0,0 1 0,-2 1 0,-3 1 0,-2 2 0,-3 2 0,-40 14 0,0 5 0,-33 13 0,18-2 0,4 0 0,7-1 0,3-3 0,2 0 0,7-6 0,5-5 0,3-2 0,1-3 0,1 1 0,0-3 0,2 0 0,3-1 0,3-2 0,-3 2 0,2 1 0,-4 3 0,3 0 0,0 1 0,0 0 0,1 0 0,0 1 0,1-1 0,2-1 0,-2 3 0,2-2 0,-2 4 0,2-3 0,2 0 0,-1 2 0,2-2 0,1 2 0,1-1 0,0 0 0,1 1 0,0-1 0,1-1 0,1 1 0,0-1 0,2 0 0,-2 0 0,0 1 0,0-1 0,0 1 0,0 0 0,0-1 0,1 0 0,1 0 0,-2 0 0,0 0 0,-7-38 0,3 17 0,-4-33 0,5 30 0,0 0 0,0 1 0,0-1 0,0-3 0,0-2 0,1-1 0,0 0 0,2-1 0,2 0 0,0 0 0,2-1 0,-1 1 0,1 2 0,-1 4 0,0 2 0,-3 9 0,17 4 0,-1 3 0,19 1 0,-8-2 0,-2 0 0,-4 0 0,-3 0 0,0 0 0,-3 0 0,-4 0 0,-1-1 0,-2 0 0,1 1 0,2 0 0,3-1 0,3 0 0,1 0 0,2 0 0,-2 1 0,-3 0 0,-3 0 0,-3 0 0,-6 0 0,-3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6.640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59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1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0.988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4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1 107 24575,'28'0'0,"-4"0"0,-11 0 0,-1 0 0,-1 0 0,1 0 0,-1 0 0,0 0 0,-2 0 0,0 0 0,0 0 0,3 0 0,-4 0 0,4 0 0,-3 0 0,0 0 0,0 0 0,0 0 0,1 0 0,0 0 0,1 0 0,1 0 0,-1 0 0,1 0 0,-1 0 0,1-1 0,-1-2 0,3-1 0,1 1 0,3 1 0,3 2 0,0 0 0,0 0 0,0-1 0,-4 0 0,-2-1 0,-2 1 0,-1 1 0,-1 0 0,0 0 0,-2 0 0,0 0 0,1 0 0,-1 0 0,2 0 0,-1 0 0,0 0 0,-1 0 0,0-1 0,1-1 0,-1 1 0,2-1 0,-3 2 0,1 0 0,0-1 0,0-1 0,1 1 0,0 0 0,1 1 0,-1 0 0,0 0 0,-1 0 0,0 0 0,1 0 0,0 0 0,1 0 0,2 0 0,2 0 0,2-1 0,1-1 0,0 0 0,0 1 0,-1-1 0,0-1 0,0 0 0,1 0 0,-3 0 0,1 2 0,-1 0 0,-2-1 0,0 1 0,-2-1 0,1 1 0,-1 1 0,1 0 0,-2 0 0,0 0 0,-1 0 0,1 0 0,0 0 0,-1-2 0,0 1 0,0-1 0,1 1 0,1 1 0,0-1 0,0-1 0,-1 1 0,-1-1 0,1 0 0,-3 1 0,6-1 0,-5 1 0,3 0 0,-3-1 0,1 1 0,1 0 0,-2-1 0,3 2 0,-3-3 0,3 2 0,-4 0 0,2-1 0,2 0 0,-2 0 0,3 0 0,-4 1 0,2-1 0,-1 1 0,2-2 0,-1 1 0,-3 1 0,4-1 0,-3 2 0,-30 11 0,15-7 0,-26 7 0,27-10 0,0-1 0,-4 0 0,-3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4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3.57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609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767"/>
    </inkml:context>
    <inkml:brush xml:id="br0">
      <inkml:brushProperty name="width" value="0.35" units="cm"/>
      <inkml:brushProperty name="height" value="0.35" units="cm"/>
      <inkml:brushProperty name="color" value="#DEECF8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 24575,'38'0'0,"-3"0"0,-13 0 0,1 0 0,0 0 0,2 0 0,1-3 0,3 0 0,1-1 0,-3 0 0,0 2 0,-2-1 0,-2 0 0,-3 2 0,-2-1 0,-4 2 0,0 0 0,-2 0 0,-1 0 0,-1-1 0,0 0 0,-1-1 0,0 1 0,0 1 0,3 0 0,-4 0 0,3 0 0,-3 0 0,0 0 0,4 0 0,-3 0 0,1 0 0,-1 0 0,-1 0 0,3 0 0,-3 0 0,4 0 0,-5 0 0,5 0 0,-4 0 0,5 0 0,-3 0 0,1 0 0,1 1 0,-2 1 0,0-1 0,-2 1 0,3 0 0,-2-1 0,1 1 0,0-2 0,-3 0 0,4 2 0,-1-1 0,1 1 0,0-2 0,-3 0 0,1 0 0,0 0 0,1 0 0,1 0 0,0 0 0,1 0 0,0 0 0,-2 0 0,0 0 0,-1 0 0,3 0 0,-3 2 0,4-1 0,-2 1 0,0-1 0,1-1 0,-1 2 0,1-1 0,-1 2 0,0-1 0,1 0 0,-1 0 0,1 0 0,-1 0 0,1 1 0,-1-1 0,-1 0 0,0 0 0,0 1 0,-1-1 0,1 1 0,0 0 0,0-2 0,2 1 0,-1-2 0,1 1 0,-1 0 0,1 1 0,-1-1 0,-1-1 0,0 0 0,-1 0 0,1 0 0,1 0 0,0 0 0,0 0 0,-2 0 0,0 0 0,1 1 0,-2 1 0,3 0 0,-3 2 0,1 0 0,-1 2 0,0-1 0,-3 2 0,-2 2 0,-1 0 0,-2 2 0,-1-3 0,-5 2 0,-1-4 0,-6 3 0,3-3 0,-3-1 0,-2 1 0,-2-1 0,1-1 0,1-1 0,3-1 0,3-1 0,0-1 0,-1 0 0,2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DD3E9-EFE9-B844-942A-D8D848B0E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D500C-86C6-7F41-BC7A-BBB69D071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0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62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message: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Changing persistence of sediment can have similar effect as changing bedrock erodibility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Persistence of sediment, not grain size distribution, is the key to switching between TPL and DTL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message: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Changing persistence of sediment can have similar effect as changing bedrock erodibility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Persistence of sediment, not grain size distribution, is the key to switching between TPL and DTL</a:t>
            </a:r>
          </a:p>
          <a:p>
            <a:pPr marL="285750" indent="-285750">
              <a:buFontTx/>
              <a:buChar char="-"/>
            </a:pPr>
            <a:r>
              <a:rPr lang="en-US" dirty="0"/>
              <a:t>Sed wearing away faster than can be replenished</a:t>
            </a:r>
          </a:p>
          <a:p>
            <a:pPr marL="285750" indent="-285750">
              <a:buFontTx/>
              <a:buChar char="-"/>
            </a:pPr>
            <a:r>
              <a:rPr lang="en-US" dirty="0"/>
              <a:t>Two important things: props of both bedrock and sed important, and scale important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69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1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6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29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7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2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message: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Changing persistence of sediment can have similar effect as changing bedrock erodibility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Persistence of sediment, not grain size distribution, is the key to switching between TPL and DTL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3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63DC-3C96-C375-6AAE-62BBB9420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517FE-066D-DF89-6697-764046A94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791E-FB5A-D729-41C2-DB5F7EDD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45A6-57AC-804F-9865-EE86C0EF088C}" type="datetime1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C0F8D-ECDE-4E8A-7D5B-DE3CB6CB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3DB54-41AC-362D-71D4-7BF28EAA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4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C4E0-D8A8-9C14-722C-82F090B1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E2C1D-6F6B-A99A-00C2-7ADA2A82C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2A2CE-FF39-F82F-DC26-EF26B1DA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F8F4-13BB-FE47-847D-E4F3A72AEAA0}" type="datetime1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50A3C-D52C-904A-F0C7-9A61C96E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9A8E9-2C3C-F42A-E6CA-F4D2777E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293D9-0238-7C61-A201-C7125ACFD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4118B-B4FA-C38A-54FA-D24921D86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3B239-6F19-E01C-DB1F-7F494422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441C-7367-2643-B0E6-00CB7A083CF1}" type="datetime1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1A768-4A85-0245-ECFF-B30C3BB1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BFC7-6BE1-0FF6-01FE-66D7807F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4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3704-7BAF-1E56-6481-486A61FA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3D2C-EA8F-C50F-EF89-8EE272D7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ACE4E-BF61-F1EC-AD3B-27E727A3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r>
              <a:rPr lang="en-US" dirty="0"/>
              <a:t>		</a:t>
            </a:r>
            <a:fld id="{E87351C5-1ED5-FF47-8E79-63484CB66CE2}" type="datetime1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B9EDF-4BC5-9CD2-F236-418B302C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9EDD1-2CD4-6469-ADFB-A5DFA4D5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3914" y="6356348"/>
            <a:ext cx="391886" cy="365125"/>
          </a:xfrm>
        </p:spPr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8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415C-001D-0234-70DA-887B7BBC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9A6E4-7ACF-99C7-A6CE-20B51B2B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9369-8D73-299A-F82B-89A55418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A355-841B-0A4C-A76F-34A5BFA3A83F}" type="datetime1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9153A-FF42-FF5D-69C3-5DB99DE5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724AC-5A8A-E118-8ABB-503958B4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862F-8138-A60C-4C2B-65009FD1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AE53-DF2D-9D72-08D9-AE3A3173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131AC-A06B-4DEF-0D9C-ABDC1D02D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DB079-58EF-92F5-58AC-7798766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47FA-6EB0-3E4A-A88E-03979F779E34}" type="datetime1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43C10-2003-F1E5-96EB-3B702552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4CEB-6FE5-B76D-0CAA-2DFBF525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AC47-354F-9A2E-D447-38C39C90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4C549-C001-CC28-99FE-AB035924B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7A4B7-E32C-FC3D-67EE-56B2075C3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F1836-30C5-2F06-106F-8DF7A8A09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1EA6D-D3CC-195C-0F99-F90A44D50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48A9-DBD7-25DF-E89D-6F55E085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26825-3C7A-C64A-AD9D-A2781A47AD6D}" type="datetime1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4AEE3-9185-EA76-EF4D-C57B8197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3D4BD-D447-5856-E569-960AEA36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7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BA7D-40D6-0B02-2F39-978DE7CE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5320B-A933-79B5-7575-98692B6A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3C1-B546-5841-8E23-D1939C7B85B7}" type="datetime1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05F0E-CFBA-51C6-C9F3-23A7905E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A2284-8A15-B731-79E1-43FF0ED2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9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F7E0E-0B7C-2D63-71A5-17D19B99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9402-A34A-614A-9C11-FF942A4C4E8F}" type="datetime1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86209-969B-9E92-CCC9-1C1FCC39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435D-054C-B1BE-14AA-E32821AC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302C-DAD3-804A-7BFB-BCF5E114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ECE0-2B36-A35D-0D63-2957A4980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B377-A977-BBEE-6B71-DEA1FEB6F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0E182-8A0C-969A-C51F-AFCEB12E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9AE-FE84-BC40-B785-0ED2534632B7}" type="datetime1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76CF-9819-02E6-AEED-2E19B468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7A7B-11B3-AA7E-DFBD-95A8748A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3046-E5D1-CD48-DD71-288C05C2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6E61E-7C98-DF53-22D2-A62CC744C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2DA8C-F9B8-28E0-A2CE-F9D30A2F1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222E4-C707-C755-F2B8-683F2B56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4C84-D9E6-E44B-817A-D5D3452AECBC}" type="datetime1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FE98E-5939-6A4A-8721-9BFC51B8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96AD9-12D1-E1BF-341A-67D7DBB8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7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AA520"/>
            </a:gs>
            <a:gs pos="56000">
              <a:srgbClr val="D3D3D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D64727-8DA5-8E85-A7F1-4C88AA30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957A-F0CF-FE39-5F97-E7BC1277E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C88BF-378A-5CE3-7219-B6A0D3CC7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AE7C-9822-C949-ABB6-8F4318F2C3D6}" type="datetime1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B0F44-91E9-2FCE-8CEB-BCEE34AD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EB42-C26D-8A2C-848F-36C49FC5A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8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26" Type="http://schemas.openxmlformats.org/officeDocument/2006/relationships/customXml" Target="../ink/ink18.xml"/><Relationship Id="rId39" Type="http://schemas.openxmlformats.org/officeDocument/2006/relationships/customXml" Target="../ink/ink28.xml"/><Relationship Id="rId21" Type="http://schemas.openxmlformats.org/officeDocument/2006/relationships/customXml" Target="../ink/ink14.xml"/><Relationship Id="rId34" Type="http://schemas.openxmlformats.org/officeDocument/2006/relationships/customXml" Target="../ink/ink24.xml"/><Relationship Id="rId42" Type="http://schemas.openxmlformats.org/officeDocument/2006/relationships/customXml" Target="../ink/ink31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29" Type="http://schemas.openxmlformats.org/officeDocument/2006/relationships/image" Target="../media/image37.png"/><Relationship Id="rId41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29.png"/><Relationship Id="rId24" Type="http://schemas.openxmlformats.org/officeDocument/2006/relationships/image" Target="../media/image35.png"/><Relationship Id="rId32" Type="http://schemas.openxmlformats.org/officeDocument/2006/relationships/customXml" Target="../ink/ink22.xml"/><Relationship Id="rId37" Type="http://schemas.openxmlformats.org/officeDocument/2006/relationships/customXml" Target="../ink/ink26.xml"/><Relationship Id="rId40" Type="http://schemas.openxmlformats.org/officeDocument/2006/relationships/customXml" Target="../ink/ink29.xml"/><Relationship Id="rId5" Type="http://schemas.openxmlformats.org/officeDocument/2006/relationships/image" Target="../media/image26.png"/><Relationship Id="rId15" Type="http://schemas.openxmlformats.org/officeDocument/2006/relationships/customXml" Target="../ink/ink11.xml"/><Relationship Id="rId23" Type="http://schemas.openxmlformats.org/officeDocument/2006/relationships/customXml" Target="../ink/ink16.xml"/><Relationship Id="rId28" Type="http://schemas.openxmlformats.org/officeDocument/2006/relationships/customXml" Target="../ink/ink19.xml"/><Relationship Id="rId36" Type="http://schemas.openxmlformats.org/officeDocument/2006/relationships/customXml" Target="../ink/ink25.xml"/><Relationship Id="rId10" Type="http://schemas.openxmlformats.org/officeDocument/2006/relationships/customXml" Target="../ink/ink9.xml"/><Relationship Id="rId19" Type="http://schemas.openxmlformats.org/officeDocument/2006/relationships/customXml" Target="../ink/ink13.xml"/><Relationship Id="rId31" Type="http://schemas.openxmlformats.org/officeDocument/2006/relationships/customXml" Target="../ink/ink21.xml"/><Relationship Id="rId4" Type="http://schemas.openxmlformats.org/officeDocument/2006/relationships/customXml" Target="../ink/ink6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customXml" Target="../ink/ink15.xml"/><Relationship Id="rId27" Type="http://schemas.openxmlformats.org/officeDocument/2006/relationships/image" Target="../media/image36.png"/><Relationship Id="rId30" Type="http://schemas.openxmlformats.org/officeDocument/2006/relationships/customXml" Target="../ink/ink20.xml"/><Relationship Id="rId35" Type="http://schemas.openxmlformats.org/officeDocument/2006/relationships/image" Target="../media/image38.png"/><Relationship Id="rId8" Type="http://schemas.openxmlformats.org/officeDocument/2006/relationships/customXml" Target="../ink/ink8.xml"/><Relationship Id="rId3" Type="http://schemas.openxmlformats.org/officeDocument/2006/relationships/image" Target="../media/image20.png"/><Relationship Id="rId12" Type="http://schemas.openxmlformats.org/officeDocument/2006/relationships/customXml" Target="../ink/ink10.xml"/><Relationship Id="rId17" Type="http://schemas.openxmlformats.org/officeDocument/2006/relationships/customXml" Target="../ink/ink12.xml"/><Relationship Id="rId25" Type="http://schemas.openxmlformats.org/officeDocument/2006/relationships/customXml" Target="../ink/ink17.xml"/><Relationship Id="rId33" Type="http://schemas.openxmlformats.org/officeDocument/2006/relationships/customXml" Target="../ink/ink23.xml"/><Relationship Id="rId38" Type="http://schemas.openxmlformats.org/officeDocument/2006/relationships/customXml" Target="../ink/ink2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40.png"/><Relationship Id="rId26" Type="http://schemas.openxmlformats.org/officeDocument/2006/relationships/customXml" Target="../ink/ink44.xml"/><Relationship Id="rId39" Type="http://schemas.openxmlformats.org/officeDocument/2006/relationships/customXml" Target="../ink/ink54.xml"/><Relationship Id="rId21" Type="http://schemas.openxmlformats.org/officeDocument/2006/relationships/customXml" Target="../ink/ink40.xml"/><Relationship Id="rId34" Type="http://schemas.openxmlformats.org/officeDocument/2006/relationships/customXml" Target="../ink/ink50.xml"/><Relationship Id="rId42" Type="http://schemas.openxmlformats.org/officeDocument/2006/relationships/customXml" Target="../ink/ink57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41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29.png"/><Relationship Id="rId24" Type="http://schemas.openxmlformats.org/officeDocument/2006/relationships/image" Target="../media/image41.png"/><Relationship Id="rId32" Type="http://schemas.openxmlformats.org/officeDocument/2006/relationships/customXml" Target="../ink/ink48.xml"/><Relationship Id="rId37" Type="http://schemas.openxmlformats.org/officeDocument/2006/relationships/customXml" Target="../ink/ink52.xml"/><Relationship Id="rId40" Type="http://schemas.openxmlformats.org/officeDocument/2006/relationships/customXml" Target="../ink/ink55.xml"/><Relationship Id="rId5" Type="http://schemas.openxmlformats.org/officeDocument/2006/relationships/image" Target="../media/image26.png"/><Relationship Id="rId15" Type="http://schemas.openxmlformats.org/officeDocument/2006/relationships/customXml" Target="../ink/ink37.xml"/><Relationship Id="rId23" Type="http://schemas.openxmlformats.org/officeDocument/2006/relationships/customXml" Target="../ink/ink42.xml"/><Relationship Id="rId28" Type="http://schemas.openxmlformats.org/officeDocument/2006/relationships/customXml" Target="../ink/ink45.xml"/><Relationship Id="rId36" Type="http://schemas.openxmlformats.org/officeDocument/2006/relationships/customXml" Target="../ink/ink51.xml"/><Relationship Id="rId10" Type="http://schemas.openxmlformats.org/officeDocument/2006/relationships/customXml" Target="../ink/ink35.xml"/><Relationship Id="rId19" Type="http://schemas.openxmlformats.org/officeDocument/2006/relationships/customXml" Target="../ink/ink39.xml"/><Relationship Id="rId31" Type="http://schemas.openxmlformats.org/officeDocument/2006/relationships/customXml" Target="../ink/ink47.xml"/><Relationship Id="rId4" Type="http://schemas.openxmlformats.org/officeDocument/2006/relationships/customXml" Target="../ink/ink32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customXml" Target="../ink/ink41.xml"/><Relationship Id="rId27" Type="http://schemas.openxmlformats.org/officeDocument/2006/relationships/image" Target="../media/image36.png"/><Relationship Id="rId30" Type="http://schemas.openxmlformats.org/officeDocument/2006/relationships/customXml" Target="../ink/ink46.xml"/><Relationship Id="rId35" Type="http://schemas.openxmlformats.org/officeDocument/2006/relationships/image" Target="../media/image43.png"/><Relationship Id="rId8" Type="http://schemas.openxmlformats.org/officeDocument/2006/relationships/customXml" Target="../ink/ink34.xml"/><Relationship Id="rId3" Type="http://schemas.openxmlformats.org/officeDocument/2006/relationships/image" Target="../media/image20.png"/><Relationship Id="rId12" Type="http://schemas.openxmlformats.org/officeDocument/2006/relationships/customXml" Target="../ink/ink36.xml"/><Relationship Id="rId17" Type="http://schemas.openxmlformats.org/officeDocument/2006/relationships/customXml" Target="../ink/ink38.xml"/><Relationship Id="rId25" Type="http://schemas.openxmlformats.org/officeDocument/2006/relationships/customXml" Target="../ink/ink43.xml"/><Relationship Id="rId33" Type="http://schemas.openxmlformats.org/officeDocument/2006/relationships/customXml" Target="../ink/ink49.xml"/><Relationship Id="rId38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40.png"/><Relationship Id="rId26" Type="http://schemas.openxmlformats.org/officeDocument/2006/relationships/customXml" Target="../ink/ink70.xml"/><Relationship Id="rId39" Type="http://schemas.openxmlformats.org/officeDocument/2006/relationships/customXml" Target="../ink/ink80.xml"/><Relationship Id="rId21" Type="http://schemas.openxmlformats.org/officeDocument/2006/relationships/customXml" Target="../ink/ink66.xml"/><Relationship Id="rId34" Type="http://schemas.openxmlformats.org/officeDocument/2006/relationships/customXml" Target="../ink/ink76.xml"/><Relationship Id="rId42" Type="http://schemas.openxmlformats.org/officeDocument/2006/relationships/customXml" Target="../ink/ink83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41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29.png"/><Relationship Id="rId24" Type="http://schemas.openxmlformats.org/officeDocument/2006/relationships/image" Target="../media/image41.png"/><Relationship Id="rId32" Type="http://schemas.openxmlformats.org/officeDocument/2006/relationships/customXml" Target="../ink/ink74.xml"/><Relationship Id="rId37" Type="http://schemas.openxmlformats.org/officeDocument/2006/relationships/customXml" Target="../ink/ink78.xml"/><Relationship Id="rId40" Type="http://schemas.openxmlformats.org/officeDocument/2006/relationships/customXml" Target="../ink/ink81.xml"/><Relationship Id="rId5" Type="http://schemas.openxmlformats.org/officeDocument/2006/relationships/image" Target="../media/image26.png"/><Relationship Id="rId15" Type="http://schemas.openxmlformats.org/officeDocument/2006/relationships/customXml" Target="../ink/ink63.xml"/><Relationship Id="rId23" Type="http://schemas.openxmlformats.org/officeDocument/2006/relationships/customXml" Target="../ink/ink68.xml"/><Relationship Id="rId28" Type="http://schemas.openxmlformats.org/officeDocument/2006/relationships/customXml" Target="../ink/ink71.xml"/><Relationship Id="rId36" Type="http://schemas.openxmlformats.org/officeDocument/2006/relationships/customXml" Target="../ink/ink77.xml"/><Relationship Id="rId10" Type="http://schemas.openxmlformats.org/officeDocument/2006/relationships/customXml" Target="../ink/ink61.xml"/><Relationship Id="rId19" Type="http://schemas.openxmlformats.org/officeDocument/2006/relationships/customXml" Target="../ink/ink65.xml"/><Relationship Id="rId31" Type="http://schemas.openxmlformats.org/officeDocument/2006/relationships/customXml" Target="../ink/ink73.xml"/><Relationship Id="rId4" Type="http://schemas.openxmlformats.org/officeDocument/2006/relationships/customXml" Target="../ink/ink58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customXml" Target="../ink/ink67.xml"/><Relationship Id="rId27" Type="http://schemas.openxmlformats.org/officeDocument/2006/relationships/image" Target="../media/image36.png"/><Relationship Id="rId30" Type="http://schemas.openxmlformats.org/officeDocument/2006/relationships/customXml" Target="../ink/ink72.xml"/><Relationship Id="rId35" Type="http://schemas.openxmlformats.org/officeDocument/2006/relationships/image" Target="../media/image43.png"/><Relationship Id="rId43" Type="http://schemas.openxmlformats.org/officeDocument/2006/relationships/image" Target="../media/image44.png"/><Relationship Id="rId8" Type="http://schemas.openxmlformats.org/officeDocument/2006/relationships/customXml" Target="../ink/ink60.xml"/><Relationship Id="rId3" Type="http://schemas.openxmlformats.org/officeDocument/2006/relationships/image" Target="../media/image20.png"/><Relationship Id="rId12" Type="http://schemas.openxmlformats.org/officeDocument/2006/relationships/customXml" Target="../ink/ink62.xml"/><Relationship Id="rId17" Type="http://schemas.openxmlformats.org/officeDocument/2006/relationships/customXml" Target="../ink/ink64.xml"/><Relationship Id="rId25" Type="http://schemas.openxmlformats.org/officeDocument/2006/relationships/customXml" Target="../ink/ink69.xml"/><Relationship Id="rId33" Type="http://schemas.openxmlformats.org/officeDocument/2006/relationships/customXml" Target="../ink/ink75.xml"/><Relationship Id="rId38" Type="http://schemas.openxmlformats.org/officeDocument/2006/relationships/customXml" Target="../ink/ink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EEB8418E-E53B-04C9-EFA4-1BE80502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68D5C0-6D73-731C-5107-41EBE0E563AF}"/>
              </a:ext>
            </a:extLst>
          </p:cNvPr>
          <p:cNvSpPr txBox="1"/>
          <p:nvPr/>
        </p:nvSpPr>
        <p:spPr>
          <a:xfrm>
            <a:off x="171955" y="2796964"/>
            <a:ext cx="68941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Vanessa Gabel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and Greg Tucker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Cooperative Institute for Research in Environmental Sciences</a:t>
            </a: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Department of Geological Sciences, University of Colorado, Boulder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76AA5-221E-6A42-4E39-605E88C77075}"/>
              </a:ext>
            </a:extLst>
          </p:cNvPr>
          <p:cNvSpPr txBox="1"/>
          <p:nvPr/>
        </p:nvSpPr>
        <p:spPr>
          <a:xfrm>
            <a:off x="171955" y="549042"/>
            <a:ext cx="6894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Rivers &amp; Rocks</a:t>
            </a:r>
          </a:p>
          <a:p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Integrating Channel Adjustments, Gravel Attrition, and Bedrock Wear in a Model of Long-Profile Evolution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601A5-B472-3903-68FD-4ABE36DD78AE}"/>
              </a:ext>
            </a:extLst>
          </p:cNvPr>
          <p:cNvSpPr txBox="1"/>
          <p:nvPr/>
        </p:nvSpPr>
        <p:spPr>
          <a:xfrm>
            <a:off x="171955" y="3936890"/>
            <a:ext cx="689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12 Dec 2022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64F59549-C970-47DF-3791-B29423F44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28" y="6019814"/>
            <a:ext cx="670955" cy="64709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77697E8-6465-8EC2-6659-04A107E67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394" y="6056353"/>
            <a:ext cx="670956" cy="701454"/>
          </a:xfrm>
          <a:prstGeom prst="rect">
            <a:avLst/>
          </a:prstGeom>
        </p:spPr>
      </p:pic>
      <p:pic>
        <p:nvPicPr>
          <p:cNvPr id="10" name="Picture 9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CC96F3F4-A7DE-2D5A-7733-70D464E03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109" y="5992841"/>
            <a:ext cx="670955" cy="67407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3C715EB-4214-1E5E-7193-819A77052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824" y="6005621"/>
            <a:ext cx="838457" cy="70145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69086E0-C40D-88E0-41B7-084A3E11C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274" y="6205021"/>
            <a:ext cx="828284" cy="3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9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/>
              <p:nvPr/>
            </p:nvSpPr>
            <p:spPr>
              <a:xfrm>
                <a:off x="161522" y="2156151"/>
                <a:ext cx="11868955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A0522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A0522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A0522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A0522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2" y="2156151"/>
                <a:ext cx="11868955" cy="1272849"/>
              </a:xfrm>
              <a:prstGeom prst="rect">
                <a:avLst/>
              </a:prstGeom>
              <a:blipFill>
                <a:blip r:embed="rId2"/>
                <a:stretch>
                  <a:fillRect l="-321" t="-3823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81AA524-80A9-8AF7-C47D-8A239DA4B478}"/>
              </a:ext>
            </a:extLst>
          </p:cNvPr>
          <p:cNvSpPr/>
          <p:nvPr/>
        </p:nvSpPr>
        <p:spPr>
          <a:xfrm>
            <a:off x="199194" y="2198130"/>
            <a:ext cx="680180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05F7A-7A39-5A11-9C92-1B6404FF65C8}"/>
              </a:ext>
            </a:extLst>
          </p:cNvPr>
          <p:cNvSpPr txBox="1"/>
          <p:nvPr/>
        </p:nvSpPr>
        <p:spPr>
          <a:xfrm>
            <a:off x="389693" y="763360"/>
            <a:ext cx="269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Change in sediment thickness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2B4AA-1DAB-2890-6AE8-D5FB0066E3D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539284" y="1661086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BD671E-B08D-A2F7-9EA8-E9F65AAEA11A}"/>
              </a:ext>
            </a:extLst>
          </p:cNvPr>
          <p:cNvSpPr/>
          <p:nvPr/>
        </p:nvSpPr>
        <p:spPr>
          <a:xfrm>
            <a:off x="4398897" y="2198130"/>
            <a:ext cx="851770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DD7010-1F42-2A5F-43B5-99AD127A5404}"/>
              </a:ext>
            </a:extLst>
          </p:cNvPr>
          <p:cNvCxnSpPr>
            <a:cxnSpLocks/>
          </p:cNvCxnSpPr>
          <p:nvPr/>
        </p:nvCxnSpPr>
        <p:spPr>
          <a:xfrm flipH="1">
            <a:off x="4659682" y="1661086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2ACDB3-54AD-C556-DCF1-51965777D827}"/>
              </a:ext>
            </a:extLst>
          </p:cNvPr>
          <p:cNvSpPr txBox="1"/>
          <p:nvPr/>
        </p:nvSpPr>
        <p:spPr>
          <a:xfrm>
            <a:off x="4102319" y="770327"/>
            <a:ext cx="179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flux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8F917-3595-1BFD-6B6E-0B973D99373F}"/>
              </a:ext>
            </a:extLst>
          </p:cNvPr>
          <p:cNvSpPr/>
          <p:nvPr/>
        </p:nvSpPr>
        <p:spPr>
          <a:xfrm>
            <a:off x="5661839" y="2240110"/>
            <a:ext cx="851770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F644E4-654C-E2C9-DF97-3908255F9750}"/>
              </a:ext>
            </a:extLst>
          </p:cNvPr>
          <p:cNvCxnSpPr>
            <a:cxnSpLocks/>
          </p:cNvCxnSpPr>
          <p:nvPr/>
        </p:nvCxnSpPr>
        <p:spPr>
          <a:xfrm flipH="1">
            <a:off x="5727179" y="3429000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1E870D-F946-F15C-E2B1-7DAA9E4A188E}"/>
              </a:ext>
            </a:extLst>
          </p:cNvPr>
          <p:cNvSpPr txBox="1"/>
          <p:nvPr/>
        </p:nvSpPr>
        <p:spPr>
          <a:xfrm>
            <a:off x="4659682" y="3966044"/>
            <a:ext cx="179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Gravel attrition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FF3D2F-5262-1E1F-6B7F-41E12FF5E9D0}"/>
              </a:ext>
            </a:extLst>
          </p:cNvPr>
          <p:cNvSpPr/>
          <p:nvPr/>
        </p:nvSpPr>
        <p:spPr>
          <a:xfrm>
            <a:off x="6978811" y="2240110"/>
            <a:ext cx="1102737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173F6B-FC33-602C-1EBF-A2B0A3FA89AA}"/>
              </a:ext>
            </a:extLst>
          </p:cNvPr>
          <p:cNvCxnSpPr>
            <a:cxnSpLocks/>
          </p:cNvCxnSpPr>
          <p:nvPr/>
        </p:nvCxnSpPr>
        <p:spPr>
          <a:xfrm flipH="1">
            <a:off x="7369751" y="1703066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05C7CD-EA67-7DFF-FA4F-D507E93DD939}"/>
              </a:ext>
            </a:extLst>
          </p:cNvPr>
          <p:cNvSpPr txBox="1"/>
          <p:nvPr/>
        </p:nvSpPr>
        <p:spPr>
          <a:xfrm>
            <a:off x="6812388" y="1132692"/>
            <a:ext cx="179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AC67B-F2D3-6C04-FADE-262BA16F8EAE}"/>
              </a:ext>
            </a:extLst>
          </p:cNvPr>
          <p:cNvSpPr/>
          <p:nvPr/>
        </p:nvSpPr>
        <p:spPr>
          <a:xfrm>
            <a:off x="8624888" y="2240110"/>
            <a:ext cx="3063983" cy="1188890"/>
          </a:xfrm>
          <a:prstGeom prst="rect">
            <a:avLst/>
          </a:prstGeom>
          <a:noFill/>
          <a:ln w="19050">
            <a:solidFill>
              <a:srgbClr val="A05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146259-0A13-D929-CCF0-205EE335BB35}"/>
              </a:ext>
            </a:extLst>
          </p:cNvPr>
          <p:cNvCxnSpPr>
            <a:cxnSpLocks/>
          </p:cNvCxnSpPr>
          <p:nvPr/>
        </p:nvCxnSpPr>
        <p:spPr>
          <a:xfrm flipH="1">
            <a:off x="10365766" y="3429000"/>
            <a:ext cx="340090" cy="537044"/>
          </a:xfrm>
          <a:prstGeom prst="line">
            <a:avLst/>
          </a:prstGeom>
          <a:ln w="19050">
            <a:solidFill>
              <a:srgbClr val="A05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45FD9F-2B74-781B-985D-32A0813229D9}"/>
              </a:ext>
            </a:extLst>
          </p:cNvPr>
          <p:cNvSpPr txBox="1"/>
          <p:nvPr/>
        </p:nvSpPr>
        <p:spPr>
          <a:xfrm>
            <a:off x="8607293" y="3961337"/>
            <a:ext cx="237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0522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Lateral sediment supply</a:t>
            </a:r>
          </a:p>
        </p:txBody>
      </p:sp>
    </p:spTree>
    <p:extLst>
      <p:ext uri="{BB962C8B-B14F-4D97-AF65-F5344CB8AC3E}">
        <p14:creationId xmlns:p14="http://schemas.microsoft.com/office/powerpoint/2010/main" val="327518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/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blipFill>
                <a:blip r:embed="rId2"/>
                <a:stretch>
                  <a:fillRect l="-2353" t="-116000" r="-4118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39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/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A5D14-33EC-34C4-91BF-BC5B3B1A6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88" y="2814921"/>
                <a:ext cx="2156423" cy="614079"/>
              </a:xfrm>
              <a:prstGeom prst="rect">
                <a:avLst/>
              </a:prstGeom>
              <a:blipFill>
                <a:blip r:embed="rId2"/>
                <a:stretch>
                  <a:fillRect l="-2353" t="-116000" r="-4118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8F33281-79D9-214F-E957-B3D7F4CC4B8F}"/>
              </a:ext>
            </a:extLst>
          </p:cNvPr>
          <p:cNvSpPr/>
          <p:nvPr/>
        </p:nvSpPr>
        <p:spPr>
          <a:xfrm>
            <a:off x="4848960" y="2742953"/>
            <a:ext cx="680180" cy="908325"/>
          </a:xfrm>
          <a:prstGeom prst="rect">
            <a:avLst/>
          </a:prstGeom>
          <a:noFill/>
          <a:ln w="19050">
            <a:solidFill>
              <a:srgbClr val="00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3AE316-49DC-0826-292D-3811A11C307B}"/>
              </a:ext>
            </a:extLst>
          </p:cNvPr>
          <p:cNvCxnSpPr>
            <a:cxnSpLocks/>
          </p:cNvCxnSpPr>
          <p:nvPr/>
        </p:nvCxnSpPr>
        <p:spPr>
          <a:xfrm>
            <a:off x="4848960" y="2217107"/>
            <a:ext cx="340090" cy="525846"/>
          </a:xfrm>
          <a:prstGeom prst="line">
            <a:avLst/>
          </a:prstGeom>
          <a:ln w="1905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AF219B-1B58-9A5C-76BB-078088EF591F}"/>
              </a:ext>
            </a:extLst>
          </p:cNvPr>
          <p:cNvSpPr txBox="1"/>
          <p:nvPr/>
        </p:nvSpPr>
        <p:spPr>
          <a:xfrm>
            <a:off x="2732060" y="1419129"/>
            <a:ext cx="269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6400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Bed exposure fraction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25E17-0A47-C863-5D47-07A31ABD1FE6}"/>
              </a:ext>
            </a:extLst>
          </p:cNvPr>
          <p:cNvSpPr/>
          <p:nvPr/>
        </p:nvSpPr>
        <p:spPr>
          <a:xfrm>
            <a:off x="6162313" y="2742706"/>
            <a:ext cx="961794" cy="686047"/>
          </a:xfrm>
          <a:prstGeom prst="rect">
            <a:avLst/>
          </a:prstGeom>
          <a:noFill/>
          <a:ln w="19050">
            <a:solidFill>
              <a:srgbClr val="00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369F88-9D44-19CD-4E8C-30F317FEA61C}"/>
              </a:ext>
            </a:extLst>
          </p:cNvPr>
          <p:cNvCxnSpPr>
            <a:cxnSpLocks/>
          </p:cNvCxnSpPr>
          <p:nvPr/>
        </p:nvCxnSpPr>
        <p:spPr>
          <a:xfrm flipH="1">
            <a:off x="6768233" y="2250126"/>
            <a:ext cx="355874" cy="492333"/>
          </a:xfrm>
          <a:prstGeom prst="line">
            <a:avLst/>
          </a:prstGeom>
          <a:ln w="1905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4057E4-9C01-5292-6896-0F2116541296}"/>
              </a:ext>
            </a:extLst>
          </p:cNvPr>
          <p:cNvSpPr txBox="1"/>
          <p:nvPr/>
        </p:nvSpPr>
        <p:spPr>
          <a:xfrm>
            <a:off x="6185522" y="1418882"/>
            <a:ext cx="269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6400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thickness ratio</a:t>
            </a:r>
          </a:p>
        </p:txBody>
      </p:sp>
    </p:spTree>
    <p:extLst>
      <p:ext uri="{BB962C8B-B14F-4D97-AF65-F5344CB8AC3E}">
        <p14:creationId xmlns:p14="http://schemas.microsoft.com/office/powerpoint/2010/main" val="108401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55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87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9073" y="2842212"/>
                <a:ext cx="643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433" y="313813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105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Rock 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4605" y="2840402"/>
            <a:ext cx="681690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>
            <a:off x="5308321" y="844974"/>
            <a:ext cx="14179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4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91E3AE-8ED5-F45E-5131-EDAD75F0D9FC}"/>
              </a:ext>
            </a:extLst>
          </p:cNvPr>
          <p:cNvSpPr txBox="1"/>
          <p:nvPr/>
        </p:nvSpPr>
        <p:spPr>
          <a:xfrm>
            <a:off x="2804769" y="3792061"/>
            <a:ext cx="10560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Rock 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>
            <a:off x="5308321" y="844974"/>
            <a:ext cx="14179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742" y="5302083"/>
                <a:ext cx="235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134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58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58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9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4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66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90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D1AD14-46E9-8551-FE26-6014C9B2BF10}"/>
              </a:ext>
            </a:extLst>
          </p:cNvPr>
          <p:cNvSpPr txBox="1"/>
          <p:nvPr/>
        </p:nvSpPr>
        <p:spPr>
          <a:xfrm>
            <a:off x="3033369" y="3792061"/>
            <a:ext cx="10560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Rock 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>
            <a:off x="5308321" y="844974"/>
            <a:ext cx="14179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948" y="5301723"/>
                <a:ext cx="23502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342" y="53964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098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22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22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0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30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86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1E74E2-165C-1D84-B7A4-E8210D1D671E}"/>
              </a:ext>
            </a:extLst>
          </p:cNvPr>
          <p:cNvSpPr/>
          <p:nvPr/>
        </p:nvSpPr>
        <p:spPr>
          <a:xfrm>
            <a:off x="4016451" y="4729268"/>
            <a:ext cx="619488" cy="6194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053C14-4819-9917-EB3D-550689EABB5D}"/>
              </a:ext>
            </a:extLst>
          </p:cNvPr>
          <p:cNvSpPr/>
          <p:nvPr/>
        </p:nvSpPr>
        <p:spPr>
          <a:xfrm>
            <a:off x="8027942" y="878145"/>
            <a:ext cx="2526855" cy="2526855"/>
          </a:xfrm>
          <a:prstGeom prst="ellipse">
            <a:avLst/>
          </a:prstGeom>
          <a:solidFill>
            <a:srgbClr val="DEEC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618F661D-9436-D4E6-C23D-4733E0AE3DA7}"/>
              </a:ext>
            </a:extLst>
          </p:cNvPr>
          <p:cNvSpPr/>
          <p:nvPr/>
        </p:nvSpPr>
        <p:spPr>
          <a:xfrm>
            <a:off x="4175048" y="1335620"/>
            <a:ext cx="4140265" cy="3428957"/>
          </a:xfrm>
          <a:custGeom>
            <a:avLst/>
            <a:gdLst>
              <a:gd name="connsiteX0" fmla="*/ 0 w 4029075"/>
              <a:gd name="connsiteY0" fmla="*/ 3357562 h 3357562"/>
              <a:gd name="connsiteX1" fmla="*/ 1957388 w 4029075"/>
              <a:gd name="connsiteY1" fmla="*/ 2357437 h 3357562"/>
              <a:gd name="connsiteX2" fmla="*/ 4029075 w 4029075"/>
              <a:gd name="connsiteY2" fmla="*/ 0 h 33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3357562">
                <a:moveTo>
                  <a:pt x="0" y="3357562"/>
                </a:moveTo>
                <a:cubicBezTo>
                  <a:pt x="642938" y="3137296"/>
                  <a:pt x="1285876" y="2917031"/>
                  <a:pt x="1957388" y="2357437"/>
                </a:cubicBezTo>
                <a:cubicBezTo>
                  <a:pt x="2628900" y="1797843"/>
                  <a:pt x="3328987" y="898921"/>
                  <a:pt x="4029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861A515-C8AA-9839-C863-90838C206282}"/>
              </a:ext>
            </a:extLst>
          </p:cNvPr>
          <p:cNvSpPr/>
          <p:nvPr/>
        </p:nvSpPr>
        <p:spPr>
          <a:xfrm>
            <a:off x="4386263" y="3331048"/>
            <a:ext cx="5326990" cy="2012478"/>
          </a:xfrm>
          <a:custGeom>
            <a:avLst/>
            <a:gdLst>
              <a:gd name="connsiteX0" fmla="*/ 0 w 5200650"/>
              <a:gd name="connsiteY0" fmla="*/ 1957387 h 1957387"/>
              <a:gd name="connsiteX1" fmla="*/ 2900362 w 5200650"/>
              <a:gd name="connsiteY1" fmla="*/ 700087 h 1957387"/>
              <a:gd name="connsiteX2" fmla="*/ 5200650 w 5200650"/>
              <a:gd name="connsiteY2" fmla="*/ 0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650" h="1957387">
                <a:moveTo>
                  <a:pt x="0" y="1957387"/>
                </a:moveTo>
                <a:cubicBezTo>
                  <a:pt x="1016793" y="1491852"/>
                  <a:pt x="2033587" y="1026318"/>
                  <a:pt x="2900362" y="700087"/>
                </a:cubicBezTo>
                <a:cubicBezTo>
                  <a:pt x="3767137" y="373856"/>
                  <a:pt x="4483893" y="186928"/>
                  <a:pt x="520065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9B51660-75B8-4052-49A3-DD7A4014E706}"/>
              </a:ext>
            </a:extLst>
          </p:cNvPr>
          <p:cNvSpPr/>
          <p:nvPr/>
        </p:nvSpPr>
        <p:spPr>
          <a:xfrm>
            <a:off x="8059918" y="1899501"/>
            <a:ext cx="2483962" cy="1494148"/>
          </a:xfrm>
          <a:custGeom>
            <a:avLst/>
            <a:gdLst>
              <a:gd name="connsiteX0" fmla="*/ 0 w 2483962"/>
              <a:gd name="connsiteY0" fmla="*/ 499621 h 1494148"/>
              <a:gd name="connsiteX1" fmla="*/ 2460395 w 2483962"/>
              <a:gd name="connsiteY1" fmla="*/ 0 h 1494148"/>
              <a:gd name="connsiteX2" fmla="*/ 2483962 w 2483962"/>
              <a:gd name="connsiteY2" fmla="*/ 155542 h 1494148"/>
              <a:gd name="connsiteX3" fmla="*/ 2474536 w 2483962"/>
              <a:gd name="connsiteY3" fmla="*/ 377072 h 1494148"/>
              <a:gd name="connsiteX4" fmla="*/ 2427402 w 2483962"/>
              <a:gd name="connsiteY4" fmla="*/ 641023 h 1494148"/>
              <a:gd name="connsiteX5" fmla="*/ 2356701 w 2483962"/>
              <a:gd name="connsiteY5" fmla="*/ 820132 h 1494148"/>
              <a:gd name="connsiteX6" fmla="*/ 2248292 w 2483962"/>
              <a:gd name="connsiteY6" fmla="*/ 970961 h 1494148"/>
              <a:gd name="connsiteX7" fmla="*/ 2163451 w 2483962"/>
              <a:gd name="connsiteY7" fmla="*/ 1093509 h 1494148"/>
              <a:gd name="connsiteX8" fmla="*/ 2022049 w 2483962"/>
              <a:gd name="connsiteY8" fmla="*/ 1220771 h 1494148"/>
              <a:gd name="connsiteX9" fmla="*/ 1908927 w 2483962"/>
              <a:gd name="connsiteY9" fmla="*/ 1305612 h 1494148"/>
              <a:gd name="connsiteX10" fmla="*/ 1776952 w 2483962"/>
              <a:gd name="connsiteY10" fmla="*/ 1381027 h 1494148"/>
              <a:gd name="connsiteX11" fmla="*/ 1659117 w 2483962"/>
              <a:gd name="connsiteY11" fmla="*/ 1428161 h 1494148"/>
              <a:gd name="connsiteX12" fmla="*/ 1437587 w 2483962"/>
              <a:gd name="connsiteY12" fmla="*/ 1480008 h 1494148"/>
              <a:gd name="connsiteX13" fmla="*/ 1234911 w 2483962"/>
              <a:gd name="connsiteY13" fmla="*/ 1494148 h 1494148"/>
              <a:gd name="connsiteX14" fmla="*/ 1013381 w 2483962"/>
              <a:gd name="connsiteY14" fmla="*/ 1480008 h 1494148"/>
              <a:gd name="connsiteX15" fmla="*/ 838985 w 2483962"/>
              <a:gd name="connsiteY15" fmla="*/ 1423447 h 1494148"/>
              <a:gd name="connsiteX16" fmla="*/ 678729 w 2483962"/>
              <a:gd name="connsiteY16" fmla="*/ 1371600 h 1494148"/>
              <a:gd name="connsiteX17" fmla="*/ 518474 w 2483962"/>
              <a:gd name="connsiteY17" fmla="*/ 1282045 h 1494148"/>
              <a:gd name="connsiteX18" fmla="*/ 329938 w 2483962"/>
              <a:gd name="connsiteY18" fmla="*/ 1112363 h 1494148"/>
              <a:gd name="connsiteX19" fmla="*/ 188536 w 2483962"/>
              <a:gd name="connsiteY19" fmla="*/ 933254 h 1494148"/>
              <a:gd name="connsiteX20" fmla="*/ 75414 w 2483962"/>
              <a:gd name="connsiteY20" fmla="*/ 735291 h 1494148"/>
              <a:gd name="connsiteX21" fmla="*/ 0 w 2483962"/>
              <a:gd name="connsiteY21" fmla="*/ 499621 h 149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83962" h="1494148">
                <a:moveTo>
                  <a:pt x="0" y="499621"/>
                </a:moveTo>
                <a:lnTo>
                  <a:pt x="2460395" y="0"/>
                </a:lnTo>
                <a:lnTo>
                  <a:pt x="2483962" y="155542"/>
                </a:lnTo>
                <a:lnTo>
                  <a:pt x="2474536" y="377072"/>
                </a:lnTo>
                <a:lnTo>
                  <a:pt x="2427402" y="641023"/>
                </a:lnTo>
                <a:lnTo>
                  <a:pt x="2356701" y="820132"/>
                </a:lnTo>
                <a:lnTo>
                  <a:pt x="2248292" y="970961"/>
                </a:lnTo>
                <a:lnTo>
                  <a:pt x="2163451" y="1093509"/>
                </a:lnTo>
                <a:lnTo>
                  <a:pt x="2022049" y="1220771"/>
                </a:lnTo>
                <a:lnTo>
                  <a:pt x="1908927" y="1305612"/>
                </a:lnTo>
                <a:lnTo>
                  <a:pt x="1776952" y="1381027"/>
                </a:lnTo>
                <a:lnTo>
                  <a:pt x="1659117" y="1428161"/>
                </a:lnTo>
                <a:lnTo>
                  <a:pt x="1437587" y="1480008"/>
                </a:lnTo>
                <a:lnTo>
                  <a:pt x="1234911" y="1494148"/>
                </a:lnTo>
                <a:lnTo>
                  <a:pt x="1013381" y="1480008"/>
                </a:lnTo>
                <a:lnTo>
                  <a:pt x="838985" y="1423447"/>
                </a:lnTo>
                <a:lnTo>
                  <a:pt x="678729" y="1371600"/>
                </a:lnTo>
                <a:lnTo>
                  <a:pt x="518474" y="1282045"/>
                </a:lnTo>
                <a:lnTo>
                  <a:pt x="329938" y="1112363"/>
                </a:lnTo>
                <a:lnTo>
                  <a:pt x="188536" y="933254"/>
                </a:lnTo>
                <a:lnTo>
                  <a:pt x="75414" y="735291"/>
                </a:lnTo>
                <a:lnTo>
                  <a:pt x="0" y="499621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0F750FB-DB37-E1EE-6755-313590558C19}"/>
              </a:ext>
            </a:extLst>
          </p:cNvPr>
          <p:cNvSpPr/>
          <p:nvPr/>
        </p:nvSpPr>
        <p:spPr>
          <a:xfrm>
            <a:off x="8299851" y="203786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55786F-BD5A-ECB0-3580-7BFF7ECB9F39}"/>
              </a:ext>
            </a:extLst>
          </p:cNvPr>
          <p:cNvSpPr/>
          <p:nvPr/>
        </p:nvSpPr>
        <p:spPr>
          <a:xfrm>
            <a:off x="8491913" y="1801538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xplosion 2 63">
            <a:extLst>
              <a:ext uri="{FF2B5EF4-FFF2-40B4-BE49-F238E27FC236}">
                <a16:creationId xmlns:a16="http://schemas.microsoft.com/office/drawing/2014/main" id="{B9651AE7-0472-1DA4-6EE6-0C60A3404D08}"/>
              </a:ext>
            </a:extLst>
          </p:cNvPr>
          <p:cNvSpPr/>
          <p:nvPr/>
        </p:nvSpPr>
        <p:spPr>
          <a:xfrm rot="17075279">
            <a:off x="8387274" y="1883709"/>
            <a:ext cx="299312" cy="295462"/>
          </a:xfrm>
          <a:prstGeom prst="irregularSeal2">
            <a:avLst/>
          </a:prstGeom>
          <a:solidFill>
            <a:srgbClr val="FF0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7B35979F-A0BE-D70B-35AC-5065CB7698D3}"/>
              </a:ext>
            </a:extLst>
          </p:cNvPr>
          <p:cNvSpPr/>
          <p:nvPr/>
        </p:nvSpPr>
        <p:spPr>
          <a:xfrm rot="16424623">
            <a:off x="8688880" y="144539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313E7026-019D-4916-DF4A-5918758A0FD4}"/>
              </a:ext>
            </a:extLst>
          </p:cNvPr>
          <p:cNvSpPr/>
          <p:nvPr/>
        </p:nvSpPr>
        <p:spPr>
          <a:xfrm rot="11091073">
            <a:off x="8588138" y="1656038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EEE4B9-3708-B6CA-AA2E-BA67541DC91F}"/>
              </a:ext>
            </a:extLst>
          </p:cNvPr>
          <p:cNvSpPr/>
          <p:nvPr/>
        </p:nvSpPr>
        <p:spPr>
          <a:xfrm>
            <a:off x="10170586" y="163171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E9DF2B-0F10-5B74-8366-589C45FD2B13}"/>
              </a:ext>
            </a:extLst>
          </p:cNvPr>
          <p:cNvSpPr/>
          <p:nvPr/>
        </p:nvSpPr>
        <p:spPr>
          <a:xfrm>
            <a:off x="9890876" y="1704606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AC524C-4B70-EB4E-3504-34B97BF81C38}"/>
              </a:ext>
            </a:extLst>
          </p:cNvPr>
          <p:cNvSpPr/>
          <p:nvPr/>
        </p:nvSpPr>
        <p:spPr>
          <a:xfrm>
            <a:off x="9611787" y="1754707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BFEC54-96FD-CFD0-7A62-C04272C023D7}"/>
              </a:ext>
            </a:extLst>
          </p:cNvPr>
          <p:cNvSpPr/>
          <p:nvPr/>
        </p:nvSpPr>
        <p:spPr>
          <a:xfrm>
            <a:off x="8991193" y="1883464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08B8AE1-2308-2086-523A-9EB5C642D030}"/>
              </a:ext>
            </a:extLst>
          </p:cNvPr>
          <p:cNvSpPr/>
          <p:nvPr/>
        </p:nvSpPr>
        <p:spPr>
          <a:xfrm>
            <a:off x="9968431" y="140885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D913971-D54B-32AB-E796-84D0860AE8D1}"/>
              </a:ext>
            </a:extLst>
          </p:cNvPr>
          <p:cNvSpPr/>
          <p:nvPr/>
        </p:nvSpPr>
        <p:spPr>
          <a:xfrm>
            <a:off x="9688721" y="147601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7E868DC-2AAF-A2B7-6860-D78335A9536E}"/>
              </a:ext>
            </a:extLst>
          </p:cNvPr>
          <p:cNvSpPr/>
          <p:nvPr/>
        </p:nvSpPr>
        <p:spPr>
          <a:xfrm>
            <a:off x="9860472" y="116413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F5E76A7-38AE-8284-8341-3850742F3A7D}"/>
              </a:ext>
            </a:extLst>
          </p:cNvPr>
          <p:cNvCxnSpPr/>
          <p:nvPr/>
        </p:nvCxnSpPr>
        <p:spPr>
          <a:xfrm>
            <a:off x="9412664" y="1588416"/>
            <a:ext cx="108408" cy="502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1BDF64-14D8-30C9-33B2-CC42E881FEBA}"/>
              </a:ext>
            </a:extLst>
          </p:cNvPr>
          <p:cNvCxnSpPr>
            <a:cxnSpLocks/>
          </p:cNvCxnSpPr>
          <p:nvPr/>
        </p:nvCxnSpPr>
        <p:spPr>
          <a:xfrm flipH="1">
            <a:off x="9412664" y="2084896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6224D2-DF24-9C67-24C4-9F42868E837B}"/>
              </a:ext>
            </a:extLst>
          </p:cNvPr>
          <p:cNvCxnSpPr>
            <a:cxnSpLocks/>
          </p:cNvCxnSpPr>
          <p:nvPr/>
        </p:nvCxnSpPr>
        <p:spPr>
          <a:xfrm flipH="1">
            <a:off x="9301899" y="1578159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0389004-0055-641B-2E67-6A16F9169244}"/>
              </a:ext>
            </a:extLst>
          </p:cNvPr>
          <p:cNvSpPr txBox="1"/>
          <p:nvPr/>
        </p:nvSpPr>
        <p:spPr>
          <a:xfrm rot="20922903">
            <a:off x="9120470" y="1624096"/>
            <a:ext cx="45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H*</a:t>
            </a:r>
          </a:p>
        </p:txBody>
      </p:sp>
    </p:spTree>
    <p:extLst>
      <p:ext uri="{BB962C8B-B14F-4D97-AF65-F5344CB8AC3E}">
        <p14:creationId xmlns:p14="http://schemas.microsoft.com/office/powerpoint/2010/main" val="4125891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near-threshold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9CE53-8FD9-0F32-3033-2245A7B7D241}"/>
              </a:ext>
            </a:extLst>
          </p:cNvPr>
          <p:cNvSpPr txBox="1"/>
          <p:nvPr/>
        </p:nvSpPr>
        <p:spPr>
          <a:xfrm>
            <a:off x="279525" y="3680594"/>
            <a:ext cx="1794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Modified from </a:t>
            </a:r>
            <a:br>
              <a:rPr lang="en-US" sz="1100" dirty="0"/>
            </a:br>
            <a:r>
              <a:rPr lang="en-US" sz="1100" dirty="0" err="1"/>
              <a:t>Wickert</a:t>
            </a:r>
            <a:r>
              <a:rPr lang="en-US" sz="1100" dirty="0"/>
              <a:t> and </a:t>
            </a:r>
            <a:r>
              <a:rPr lang="en-US" sz="1100" dirty="0" err="1"/>
              <a:t>Schildgen</a:t>
            </a:r>
            <a:r>
              <a:rPr lang="en-US" sz="1100" dirty="0"/>
              <a:t>, 2019</a:t>
            </a:r>
          </a:p>
        </p:txBody>
      </p:sp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21F8EE-8187-77BD-F4CB-7F55B3AF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8" y="624247"/>
            <a:ext cx="5892460" cy="3595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14:cNvPr>
              <p14:cNvContentPartPr/>
              <p14:nvPr/>
            </p14:nvContentPartPr>
            <p14:xfrm>
              <a:off x="2436193" y="1340274"/>
              <a:ext cx="328680" cy="3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1E754-C966-5982-142C-EBC7F898F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3193" y="1277274"/>
                <a:ext cx="45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14:cNvPr>
              <p14:cNvContentPartPr/>
              <p14:nvPr/>
            </p14:nvContentPartPr>
            <p14:xfrm>
              <a:off x="3709513" y="1226514"/>
              <a:ext cx="551880" cy="2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DA42D3-58A6-73A4-AC66-A0DEE1A73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513" y="1163514"/>
                <a:ext cx="67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14:cNvPr>
              <p14:cNvContentPartPr/>
              <p14:nvPr/>
            </p14:nvContentPartPr>
            <p14:xfrm>
              <a:off x="3221713" y="2905212"/>
              <a:ext cx="5180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1E47E-161E-D469-DEB7-F99558B3A3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713" y="2842795"/>
                <a:ext cx="64368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14:cNvPr>
              <p14:cNvContentPartPr/>
              <p14:nvPr/>
            </p14:nvContentPartPr>
            <p14:xfrm>
              <a:off x="3132073" y="3200772"/>
              <a:ext cx="504000" cy="6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1F04B6-BE9D-5ECE-1BFD-2B58B555F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073" y="3137772"/>
                <a:ext cx="629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B7AA48-3E4E-A2CE-D2E8-C418A4B38918}"/>
              </a:ext>
            </a:extLst>
          </p:cNvPr>
          <p:cNvSpPr txBox="1"/>
          <p:nvPr/>
        </p:nvSpPr>
        <p:spPr>
          <a:xfrm>
            <a:off x="3636073" y="1106375"/>
            <a:ext cx="8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Water, sediment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6F84-5711-E499-D32E-F21E86C076F0}"/>
              </a:ext>
            </a:extLst>
          </p:cNvPr>
          <p:cNvSpPr txBox="1"/>
          <p:nvPr/>
        </p:nvSpPr>
        <p:spPr>
          <a:xfrm rot="18868343">
            <a:off x="2182078" y="1445982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Sediment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C2E8-E638-C03A-FF16-8E659E1DF6E7}"/>
              </a:ext>
            </a:extLst>
          </p:cNvPr>
          <p:cNvSpPr txBox="1"/>
          <p:nvPr/>
        </p:nvSpPr>
        <p:spPr>
          <a:xfrm>
            <a:off x="3061782" y="278984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A269B-EDE4-E3DC-E6AC-4CF1A3D29D4B}"/>
              </a:ext>
            </a:extLst>
          </p:cNvPr>
          <p:cNvSpPr txBox="1"/>
          <p:nvPr/>
        </p:nvSpPr>
        <p:spPr>
          <a:xfrm>
            <a:off x="3028200" y="3097223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14:cNvPr>
              <p14:cNvContentPartPr/>
              <p14:nvPr/>
            </p14:nvContentPartPr>
            <p14:xfrm>
              <a:off x="3332953" y="4011132"/>
              <a:ext cx="34344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2662C-AF70-B173-C557-DB4B28E6E0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9953" y="3948132"/>
                <a:ext cx="46908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7593D-3BFE-12BF-265B-0C6B4FCB090D}"/>
              </a:ext>
            </a:extLst>
          </p:cNvPr>
          <p:cNvSpPr txBox="1"/>
          <p:nvPr/>
        </p:nvSpPr>
        <p:spPr>
          <a:xfrm>
            <a:off x="3033369" y="3792061"/>
            <a:ext cx="88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B3F0F-B5EE-DB81-501C-FEFAE9882585}"/>
              </a:ext>
            </a:extLst>
          </p:cNvPr>
          <p:cNvCxnSpPr>
            <a:cxnSpLocks/>
          </p:cNvCxnSpPr>
          <p:nvPr/>
        </p:nvCxnSpPr>
        <p:spPr>
          <a:xfrm flipV="1">
            <a:off x="857748" y="844974"/>
            <a:ext cx="686239" cy="6736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FFAB4E6-526E-CA7D-B905-732FB5D69199}"/>
              </a:ext>
            </a:extLst>
          </p:cNvPr>
          <p:cNvSpPr txBox="1"/>
          <p:nvPr/>
        </p:nvSpPr>
        <p:spPr>
          <a:xfrm>
            <a:off x="3033369" y="3792061"/>
            <a:ext cx="10560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Rock uplift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24AA33-58F3-1F3F-BD6C-1B080C99BB03}"/>
              </a:ext>
            </a:extLst>
          </p:cNvPr>
          <p:cNvCxnSpPr>
            <a:cxnSpLocks/>
          </p:cNvCxnSpPr>
          <p:nvPr/>
        </p:nvCxnSpPr>
        <p:spPr>
          <a:xfrm flipH="1" flipV="1">
            <a:off x="3636073" y="2607410"/>
            <a:ext cx="703579" cy="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4081E-B7D1-299F-0BBF-C299BFA61234}"/>
              </a:ext>
            </a:extLst>
          </p:cNvPr>
          <p:cNvCxnSpPr>
            <a:cxnSpLocks/>
          </p:cNvCxnSpPr>
          <p:nvPr/>
        </p:nvCxnSpPr>
        <p:spPr>
          <a:xfrm flipV="1">
            <a:off x="2178110" y="840028"/>
            <a:ext cx="582547" cy="6786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49F3A-0655-F56F-E816-EE37DAF36B7A}"/>
              </a:ext>
            </a:extLst>
          </p:cNvPr>
          <p:cNvCxnSpPr>
            <a:cxnSpLocks/>
          </p:cNvCxnSpPr>
          <p:nvPr/>
        </p:nvCxnSpPr>
        <p:spPr>
          <a:xfrm flipH="1" flipV="1">
            <a:off x="1549114" y="837555"/>
            <a:ext cx="121154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5596C-86C5-F890-3074-B18584E42CAA}"/>
              </a:ext>
            </a:extLst>
          </p:cNvPr>
          <p:cNvCxnSpPr>
            <a:cxnSpLocks/>
          </p:cNvCxnSpPr>
          <p:nvPr/>
        </p:nvCxnSpPr>
        <p:spPr>
          <a:xfrm flipH="1" flipV="1">
            <a:off x="852621" y="1516181"/>
            <a:ext cx="1321273" cy="2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454ADE-4D45-C575-108F-AE75122C380D}"/>
              </a:ext>
            </a:extLst>
          </p:cNvPr>
          <p:cNvCxnSpPr>
            <a:cxnSpLocks/>
          </p:cNvCxnSpPr>
          <p:nvPr/>
        </p:nvCxnSpPr>
        <p:spPr>
          <a:xfrm>
            <a:off x="870500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EFB43-F89D-1215-53C2-A719FDA2F74C}"/>
              </a:ext>
            </a:extLst>
          </p:cNvPr>
          <p:cNvCxnSpPr>
            <a:cxnSpLocks/>
          </p:cNvCxnSpPr>
          <p:nvPr/>
        </p:nvCxnSpPr>
        <p:spPr>
          <a:xfrm>
            <a:off x="6044605" y="1523600"/>
            <a:ext cx="0" cy="19737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13FEEC-A9D5-2230-64AA-DD69064E2D5D}"/>
              </a:ext>
            </a:extLst>
          </p:cNvPr>
          <p:cNvCxnSpPr>
            <a:cxnSpLocks/>
          </p:cNvCxnSpPr>
          <p:nvPr/>
        </p:nvCxnSpPr>
        <p:spPr>
          <a:xfrm>
            <a:off x="6726295" y="844974"/>
            <a:ext cx="0" cy="1995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48B32F-797C-CB10-35E6-3A8DE71EC0D9}"/>
              </a:ext>
            </a:extLst>
          </p:cNvPr>
          <p:cNvCxnSpPr>
            <a:cxnSpLocks/>
          </p:cNvCxnSpPr>
          <p:nvPr/>
        </p:nvCxnSpPr>
        <p:spPr>
          <a:xfrm flipH="1">
            <a:off x="6049733" y="2840402"/>
            <a:ext cx="676562" cy="664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64A3D-6E3A-ADDD-22CB-CBC85D3A404C}"/>
              </a:ext>
            </a:extLst>
          </p:cNvPr>
          <p:cNvCxnSpPr>
            <a:cxnSpLocks/>
          </p:cNvCxnSpPr>
          <p:nvPr/>
        </p:nvCxnSpPr>
        <p:spPr>
          <a:xfrm flipH="1">
            <a:off x="6044605" y="844974"/>
            <a:ext cx="681690" cy="6569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3B846-CECD-CAFA-AC48-F0B5F13B9ADE}"/>
              </a:ext>
            </a:extLst>
          </p:cNvPr>
          <p:cNvCxnSpPr>
            <a:cxnSpLocks/>
          </p:cNvCxnSpPr>
          <p:nvPr/>
        </p:nvCxnSpPr>
        <p:spPr>
          <a:xfrm flipH="1">
            <a:off x="4766872" y="841359"/>
            <a:ext cx="541449" cy="6605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F1C119-2081-A5C0-56DC-7D4AA89FCFB2}"/>
              </a:ext>
            </a:extLst>
          </p:cNvPr>
          <p:cNvCxnSpPr>
            <a:cxnSpLocks/>
          </p:cNvCxnSpPr>
          <p:nvPr/>
        </p:nvCxnSpPr>
        <p:spPr>
          <a:xfrm flipH="1">
            <a:off x="5308321" y="844974"/>
            <a:ext cx="14179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9AB3C-A33F-737A-C593-13EAAA6566CF}"/>
              </a:ext>
            </a:extLst>
          </p:cNvPr>
          <p:cNvCxnSpPr>
            <a:cxnSpLocks/>
          </p:cNvCxnSpPr>
          <p:nvPr/>
        </p:nvCxnSpPr>
        <p:spPr>
          <a:xfrm flipH="1">
            <a:off x="4766871" y="1523600"/>
            <a:ext cx="12835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3D9FAA-DF64-297C-484B-7AA5E4272722}"/>
              </a:ext>
            </a:extLst>
          </p:cNvPr>
          <p:cNvCxnSpPr>
            <a:cxnSpLocks/>
          </p:cNvCxnSpPr>
          <p:nvPr/>
        </p:nvCxnSpPr>
        <p:spPr>
          <a:xfrm flipH="1">
            <a:off x="860116" y="3504829"/>
            <a:ext cx="5184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025D-7F98-F8B6-CD37-C6A5BA0F5606}"/>
              </a:ext>
            </a:extLst>
          </p:cNvPr>
          <p:cNvCxnSpPr>
            <a:cxnSpLocks/>
          </p:cNvCxnSpPr>
          <p:nvPr/>
        </p:nvCxnSpPr>
        <p:spPr>
          <a:xfrm flipH="1">
            <a:off x="3221713" y="1935859"/>
            <a:ext cx="1375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C5E01B-C8B3-A197-E054-72CE8F8EF211}"/>
              </a:ext>
            </a:extLst>
          </p:cNvPr>
          <p:cNvCxnSpPr>
            <a:cxnSpLocks/>
          </p:cNvCxnSpPr>
          <p:nvPr/>
        </p:nvCxnSpPr>
        <p:spPr>
          <a:xfrm flipH="1" flipV="1">
            <a:off x="2760657" y="849676"/>
            <a:ext cx="461056" cy="1086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5CA0F5-8FBC-4AED-6D99-5E8257AE375C}"/>
              </a:ext>
            </a:extLst>
          </p:cNvPr>
          <p:cNvCxnSpPr>
            <a:cxnSpLocks/>
          </p:cNvCxnSpPr>
          <p:nvPr/>
        </p:nvCxnSpPr>
        <p:spPr>
          <a:xfrm flipH="1" flipV="1">
            <a:off x="2170298" y="1501906"/>
            <a:ext cx="449171" cy="10920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4659F-5718-8096-965F-3FDC4F088286}"/>
              </a:ext>
            </a:extLst>
          </p:cNvPr>
          <p:cNvCxnSpPr>
            <a:cxnSpLocks/>
          </p:cNvCxnSpPr>
          <p:nvPr/>
        </p:nvCxnSpPr>
        <p:spPr>
          <a:xfrm flipH="1">
            <a:off x="2625594" y="1940561"/>
            <a:ext cx="590310" cy="66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4D9E4D-71B6-C966-A041-0DC54EA8D3FA}"/>
              </a:ext>
            </a:extLst>
          </p:cNvPr>
          <p:cNvCxnSpPr>
            <a:cxnSpLocks/>
          </p:cNvCxnSpPr>
          <p:nvPr/>
        </p:nvCxnSpPr>
        <p:spPr>
          <a:xfrm flipH="1">
            <a:off x="4332195" y="1515880"/>
            <a:ext cx="434676" cy="1091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6B97DF-282E-2EE4-E578-3278C76922FC}"/>
              </a:ext>
            </a:extLst>
          </p:cNvPr>
          <p:cNvCxnSpPr>
            <a:cxnSpLocks/>
          </p:cNvCxnSpPr>
          <p:nvPr/>
        </p:nvCxnSpPr>
        <p:spPr>
          <a:xfrm flipH="1">
            <a:off x="2619469" y="2607410"/>
            <a:ext cx="80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6333A5-127F-8107-7F19-C8E3CBF41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503" y="2097491"/>
            <a:ext cx="2978365" cy="4652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14:cNvPr>
              <p14:cNvContentPartPr/>
              <p14:nvPr/>
            </p14:nvContentPartPr>
            <p14:xfrm>
              <a:off x="2875942" y="4662003"/>
              <a:ext cx="775080" cy="34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EA63D-7A6A-13DB-5E7C-4949EAD38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2942" y="4599003"/>
                <a:ext cx="900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14:cNvPr>
              <p14:cNvContentPartPr/>
              <p14:nvPr/>
            </p14:nvContentPartPr>
            <p14:xfrm>
              <a:off x="3480742" y="5364723"/>
              <a:ext cx="10980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22F691-C00E-DA5B-0235-E89922215E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7948" y="5301723"/>
                <a:ext cx="23502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14:cNvPr>
              <p14:cNvContentPartPr/>
              <p14:nvPr/>
            </p14:nvContentPartPr>
            <p14:xfrm>
              <a:off x="3475342" y="545940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5BE82-D51F-4119-014C-481595EF1F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2342" y="53964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14:cNvPr>
              <p14:cNvContentPartPr/>
              <p14:nvPr/>
            </p14:nvContentPartPr>
            <p14:xfrm>
              <a:off x="3472822" y="546228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FF5862-88C3-0DBF-EB7C-9380FF8346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9822" y="53992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14:cNvPr>
              <p14:cNvContentPartPr/>
              <p14:nvPr/>
            </p14:nvContentPartPr>
            <p14:xfrm>
              <a:off x="3473542" y="546372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49B221-FF4E-43A1-F611-046535A2EF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0542" y="540072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14:cNvPr>
              <p14:cNvContentPartPr/>
              <p14:nvPr/>
            </p14:nvContentPartPr>
            <p14:xfrm>
              <a:off x="3483982" y="5450763"/>
              <a:ext cx="356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6ADFA-F1B7-C894-3E00-A5ED9F3D42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20982" y="5387763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14:cNvPr>
              <p14:cNvContentPartPr/>
              <p14:nvPr/>
            </p14:nvContentPartPr>
            <p14:xfrm>
              <a:off x="3466702" y="545976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680A8E-3D14-7D38-3AD4-F05C83D435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3702" y="539676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14:cNvPr>
              <p14:cNvContentPartPr/>
              <p14:nvPr/>
            </p14:nvContentPartPr>
            <p14:xfrm>
              <a:off x="3443302" y="5456163"/>
              <a:ext cx="4680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6432D4-AC77-5B4B-6B91-775F82A183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302" y="5393163"/>
                <a:ext cx="1724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CB21910-F2FB-50C7-A89D-1BB7568547F1}"/>
              </a:ext>
            </a:extLst>
          </p:cNvPr>
          <p:cNvGrpSpPr/>
          <p:nvPr/>
        </p:nvGrpSpPr>
        <p:grpSpPr>
          <a:xfrm>
            <a:off x="2515222" y="5687643"/>
            <a:ext cx="332280" cy="30960"/>
            <a:chOff x="2515222" y="5687643"/>
            <a:chExt cx="3322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14:cNvPr>
                <p14:cNvContentPartPr/>
                <p14:nvPr/>
              </p14:nvContentPartPr>
              <p14:xfrm>
                <a:off x="2515222" y="5687643"/>
                <a:ext cx="33228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A7073-2289-2AF2-158C-D17CF0FA0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2222" y="5624643"/>
                  <a:ext cx="45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14:cNvPr>
                <p14:cNvContentPartPr/>
                <p14:nvPr/>
              </p14:nvContentPartPr>
              <p14:xfrm>
                <a:off x="2560222" y="571824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3A78C8-430F-3FF7-665B-F9010C7047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97222" y="5655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14:cNvPr>
                <p14:cNvContentPartPr/>
                <p14:nvPr/>
              </p14:nvContentPartPr>
              <p14:xfrm>
                <a:off x="2793502" y="5700603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9FF3D-018C-3321-2D0E-725DF5AB8C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30502" y="5637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718FF7-EC62-71C0-43DF-54E2A7E4D456}"/>
              </a:ext>
            </a:extLst>
          </p:cNvPr>
          <p:cNvGrpSpPr/>
          <p:nvPr/>
        </p:nvGrpSpPr>
        <p:grpSpPr>
          <a:xfrm>
            <a:off x="3470302" y="5192643"/>
            <a:ext cx="1104480" cy="271440"/>
            <a:chOff x="3470302" y="5192643"/>
            <a:chExt cx="1104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14:cNvPr>
                <p14:cNvContentPartPr/>
                <p14:nvPr/>
              </p14:nvContentPartPr>
              <p14:xfrm>
                <a:off x="3470302" y="54637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9B8D17-FB0D-2C79-BD7F-B4A0E11EBF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7302" y="5400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14:cNvPr>
                <p14:cNvContentPartPr/>
                <p14:nvPr/>
              </p14:nvContentPartPr>
              <p14:xfrm>
                <a:off x="3489022" y="545904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ACAA72-A83D-7CB8-C397-B3E1E0A287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6022" y="53960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14:cNvPr>
                <p14:cNvContentPartPr/>
                <p14:nvPr/>
              </p14:nvContentPartPr>
              <p14:xfrm>
                <a:off x="3695662" y="5192643"/>
                <a:ext cx="48276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F48551-D27E-7E69-7115-D0B4CD8865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2662" y="5129643"/>
                  <a:ext cx="60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14:cNvPr>
                <p14:cNvContentPartPr/>
                <p14:nvPr/>
              </p14:nvContentPartPr>
              <p14:xfrm>
                <a:off x="4395862" y="523584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F0BFFD-708D-1FEC-F874-F04B6386F8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2862" y="5172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14:cNvPr>
                <p14:cNvContentPartPr/>
                <p14:nvPr/>
              </p14:nvContentPartPr>
              <p14:xfrm>
                <a:off x="4496302" y="5226843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58581A-117B-E8FC-00D7-1776BCDE3D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302" y="51638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14:cNvPr>
                <p14:cNvContentPartPr/>
                <p14:nvPr/>
              </p14:nvContentPartPr>
              <p14:xfrm>
                <a:off x="4574422" y="529164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D3466E-0110-61FE-1701-5BC4A13742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11422" y="52286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14:cNvPr>
                <p14:cNvContentPartPr/>
                <p14:nvPr/>
              </p14:nvContentPartPr>
              <p14:xfrm>
                <a:off x="4473982" y="5310723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4BE67-9133-F44D-68C2-E2B5087B7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0982" y="524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14:cNvPr>
                <p14:cNvContentPartPr/>
                <p14:nvPr/>
              </p14:nvContentPartPr>
              <p14:xfrm>
                <a:off x="4362022" y="533124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4ADB25-31A8-21EB-6CAE-AF5BF99E3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9022" y="52682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14:cNvPr>
                <p14:cNvContentPartPr/>
                <p14:nvPr/>
              </p14:nvContentPartPr>
              <p14:xfrm>
                <a:off x="4237822" y="5347803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DE9153-784F-CC1D-DD00-505E47A6F1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74822" y="5284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14:cNvPr>
              <p14:cNvContentPartPr/>
              <p14:nvPr/>
            </p14:nvContentPartPr>
            <p14:xfrm>
              <a:off x="3978622" y="54003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CE3041-A092-3A49-60E3-D5CEA0203A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15622" y="533736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Freeform 73">
            <a:extLst>
              <a:ext uri="{FF2B5EF4-FFF2-40B4-BE49-F238E27FC236}">
                <a16:creationId xmlns:a16="http://schemas.microsoft.com/office/drawing/2014/main" id="{F5025E05-CDD5-FE9A-15DD-79DAB08CEFA6}"/>
              </a:ext>
            </a:extLst>
          </p:cNvPr>
          <p:cNvSpPr/>
          <p:nvPr/>
        </p:nvSpPr>
        <p:spPr>
          <a:xfrm>
            <a:off x="2264054" y="5237683"/>
            <a:ext cx="2428647" cy="1492301"/>
          </a:xfrm>
          <a:custGeom>
            <a:avLst/>
            <a:gdLst>
              <a:gd name="connsiteX0" fmla="*/ 0 w 2428647"/>
              <a:gd name="connsiteY0" fmla="*/ 632765 h 1492301"/>
              <a:gd name="connsiteX1" fmla="*/ 694944 w 2428647"/>
              <a:gd name="connsiteY1" fmla="*/ 526695 h 1492301"/>
              <a:gd name="connsiteX2" fmla="*/ 662026 w 2428647"/>
              <a:gd name="connsiteY2" fmla="*/ 285293 h 1492301"/>
              <a:gd name="connsiteX3" fmla="*/ 2399386 w 2428647"/>
              <a:gd name="connsiteY3" fmla="*/ 0 h 1492301"/>
              <a:gd name="connsiteX4" fmla="*/ 2414016 w 2428647"/>
              <a:gd name="connsiteY4" fmla="*/ 76810 h 1492301"/>
              <a:gd name="connsiteX5" fmla="*/ 2428647 w 2428647"/>
              <a:gd name="connsiteY5" fmla="*/ 182880 h 1492301"/>
              <a:gd name="connsiteX6" fmla="*/ 2428647 w 2428647"/>
              <a:gd name="connsiteY6" fmla="*/ 256032 h 1492301"/>
              <a:gd name="connsiteX7" fmla="*/ 2421332 w 2428647"/>
              <a:gd name="connsiteY7" fmla="*/ 387706 h 1492301"/>
              <a:gd name="connsiteX8" fmla="*/ 2388413 w 2428647"/>
              <a:gd name="connsiteY8" fmla="*/ 537667 h 1492301"/>
              <a:gd name="connsiteX9" fmla="*/ 2340864 w 2428647"/>
              <a:gd name="connsiteY9" fmla="*/ 683971 h 1492301"/>
              <a:gd name="connsiteX10" fmla="*/ 2300631 w 2428647"/>
              <a:gd name="connsiteY10" fmla="*/ 790042 h 1492301"/>
              <a:gd name="connsiteX11" fmla="*/ 2227479 w 2428647"/>
              <a:gd name="connsiteY11" fmla="*/ 921715 h 1492301"/>
              <a:gd name="connsiteX12" fmla="*/ 2128724 w 2428647"/>
              <a:gd name="connsiteY12" fmla="*/ 1060704 h 1492301"/>
              <a:gd name="connsiteX13" fmla="*/ 2008023 w 2428647"/>
              <a:gd name="connsiteY13" fmla="*/ 1174090 h 1492301"/>
              <a:gd name="connsiteX14" fmla="*/ 1898295 w 2428647"/>
              <a:gd name="connsiteY14" fmla="*/ 1265530 h 1492301"/>
              <a:gd name="connsiteX15" fmla="*/ 1704442 w 2428647"/>
              <a:gd name="connsiteY15" fmla="*/ 1371600 h 1492301"/>
              <a:gd name="connsiteX16" fmla="*/ 1506932 w 2428647"/>
              <a:gd name="connsiteY16" fmla="*/ 1448410 h 1492301"/>
              <a:gd name="connsiteX17" fmla="*/ 1353312 w 2428647"/>
              <a:gd name="connsiteY17" fmla="*/ 1481328 h 1492301"/>
              <a:gd name="connsiteX18" fmla="*/ 1174090 w 2428647"/>
              <a:gd name="connsiteY18" fmla="*/ 1492301 h 1492301"/>
              <a:gd name="connsiteX19" fmla="*/ 991210 w 2428647"/>
              <a:gd name="connsiteY19" fmla="*/ 1477671 h 1492301"/>
              <a:gd name="connsiteX20" fmla="*/ 837591 w 2428647"/>
              <a:gd name="connsiteY20" fmla="*/ 1441095 h 1492301"/>
              <a:gd name="connsiteX21" fmla="*/ 676656 w 2428647"/>
              <a:gd name="connsiteY21" fmla="*/ 1382573 h 1492301"/>
              <a:gd name="connsiteX22" fmla="*/ 544983 w 2428647"/>
              <a:gd name="connsiteY22" fmla="*/ 1320394 h 1492301"/>
              <a:gd name="connsiteX23" fmla="*/ 442570 w 2428647"/>
              <a:gd name="connsiteY23" fmla="*/ 1239927 h 1492301"/>
              <a:gd name="connsiteX24" fmla="*/ 340157 w 2428647"/>
              <a:gd name="connsiteY24" fmla="*/ 1170432 h 1492301"/>
              <a:gd name="connsiteX25" fmla="*/ 212141 w 2428647"/>
              <a:gd name="connsiteY25" fmla="*/ 1031443 h 1492301"/>
              <a:gd name="connsiteX26" fmla="*/ 106071 w 2428647"/>
              <a:gd name="connsiteY26" fmla="*/ 907085 h 1492301"/>
              <a:gd name="connsiteX27" fmla="*/ 25604 w 2428647"/>
              <a:gd name="connsiteY27" fmla="*/ 764439 h 1492301"/>
              <a:gd name="connsiteX28" fmla="*/ 0 w 2428647"/>
              <a:gd name="connsiteY28" fmla="*/ 632765 h 14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28647" h="1492301">
                <a:moveTo>
                  <a:pt x="0" y="632765"/>
                </a:moveTo>
                <a:lnTo>
                  <a:pt x="694944" y="526695"/>
                </a:lnTo>
                <a:lnTo>
                  <a:pt x="662026" y="285293"/>
                </a:lnTo>
                <a:lnTo>
                  <a:pt x="2399386" y="0"/>
                </a:lnTo>
                <a:lnTo>
                  <a:pt x="2414016" y="76810"/>
                </a:lnTo>
                <a:lnTo>
                  <a:pt x="2428647" y="182880"/>
                </a:lnTo>
                <a:lnTo>
                  <a:pt x="2428647" y="256032"/>
                </a:lnTo>
                <a:lnTo>
                  <a:pt x="2421332" y="387706"/>
                </a:lnTo>
                <a:lnTo>
                  <a:pt x="2388413" y="537667"/>
                </a:lnTo>
                <a:lnTo>
                  <a:pt x="2340864" y="683971"/>
                </a:lnTo>
                <a:lnTo>
                  <a:pt x="2300631" y="790042"/>
                </a:lnTo>
                <a:lnTo>
                  <a:pt x="2227479" y="921715"/>
                </a:lnTo>
                <a:lnTo>
                  <a:pt x="2128724" y="1060704"/>
                </a:lnTo>
                <a:lnTo>
                  <a:pt x="2008023" y="1174090"/>
                </a:lnTo>
                <a:lnTo>
                  <a:pt x="1898295" y="1265530"/>
                </a:lnTo>
                <a:lnTo>
                  <a:pt x="1704442" y="1371600"/>
                </a:lnTo>
                <a:lnTo>
                  <a:pt x="1506932" y="1448410"/>
                </a:lnTo>
                <a:lnTo>
                  <a:pt x="1353312" y="1481328"/>
                </a:lnTo>
                <a:lnTo>
                  <a:pt x="1174090" y="1492301"/>
                </a:lnTo>
                <a:lnTo>
                  <a:pt x="991210" y="1477671"/>
                </a:lnTo>
                <a:lnTo>
                  <a:pt x="837591" y="1441095"/>
                </a:lnTo>
                <a:lnTo>
                  <a:pt x="676656" y="1382573"/>
                </a:lnTo>
                <a:lnTo>
                  <a:pt x="544983" y="1320394"/>
                </a:lnTo>
                <a:lnTo>
                  <a:pt x="442570" y="1239927"/>
                </a:lnTo>
                <a:lnTo>
                  <a:pt x="340157" y="1170432"/>
                </a:lnTo>
                <a:lnTo>
                  <a:pt x="212141" y="1031443"/>
                </a:lnTo>
                <a:lnTo>
                  <a:pt x="106071" y="907085"/>
                </a:lnTo>
                <a:lnTo>
                  <a:pt x="25604" y="764439"/>
                </a:lnTo>
                <a:lnTo>
                  <a:pt x="0" y="632765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335E07-19B6-566D-AC9C-F0A420A2A023}"/>
              </a:ext>
            </a:extLst>
          </p:cNvPr>
          <p:cNvSpPr/>
          <p:nvPr/>
        </p:nvSpPr>
        <p:spPr>
          <a:xfrm>
            <a:off x="2174981" y="4205176"/>
            <a:ext cx="2535255" cy="25352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7FCC5-C2F6-4136-8630-C3BF15597A55}"/>
              </a:ext>
            </a:extLst>
          </p:cNvPr>
          <p:cNvCxnSpPr>
            <a:stCxn id="74" idx="2"/>
          </p:cNvCxnSpPr>
          <p:nvPr/>
        </p:nvCxnSpPr>
        <p:spPr>
          <a:xfrm>
            <a:off x="2926080" y="5522976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475798-66A3-A4B2-F8B0-08025E236F5A}"/>
              </a:ext>
            </a:extLst>
          </p:cNvPr>
          <p:cNvCxnSpPr/>
          <p:nvPr/>
        </p:nvCxnSpPr>
        <p:spPr>
          <a:xfrm>
            <a:off x="2784494" y="5781614"/>
            <a:ext cx="60188" cy="453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227AA0-CFFA-B8DE-CD8C-24A27C695DAD}"/>
              </a:ext>
            </a:extLst>
          </p:cNvPr>
          <p:cNvCxnSpPr>
            <a:cxnSpLocks/>
          </p:cNvCxnSpPr>
          <p:nvPr/>
        </p:nvCxnSpPr>
        <p:spPr>
          <a:xfrm flipV="1">
            <a:off x="2529217" y="5763643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C9A989A-D874-67BE-58A9-5ACBE78EFE6C}"/>
              </a:ext>
            </a:extLst>
          </p:cNvPr>
          <p:cNvCxnSpPr>
            <a:cxnSpLocks/>
          </p:cNvCxnSpPr>
          <p:nvPr/>
        </p:nvCxnSpPr>
        <p:spPr>
          <a:xfrm flipV="1">
            <a:off x="2380524" y="5935929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6606C-CED5-6D79-7201-C35676753D03}"/>
              </a:ext>
            </a:extLst>
          </p:cNvPr>
          <p:cNvCxnSpPr>
            <a:cxnSpLocks/>
          </p:cNvCxnSpPr>
          <p:nvPr/>
        </p:nvCxnSpPr>
        <p:spPr>
          <a:xfrm flipV="1">
            <a:off x="2809611" y="5949457"/>
            <a:ext cx="429087" cy="60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470FBD8-DB53-47AD-E925-BDF5E37C9222}"/>
              </a:ext>
            </a:extLst>
          </p:cNvPr>
          <p:cNvSpPr/>
          <p:nvPr/>
        </p:nvSpPr>
        <p:spPr>
          <a:xfrm rot="19192661">
            <a:off x="2655265" y="5501513"/>
            <a:ext cx="176989" cy="240667"/>
          </a:xfrm>
          <a:prstGeom prst="rect">
            <a:avLst/>
          </a:pr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587AF6E8-0839-BB03-F86B-874C030810CB}"/>
              </a:ext>
            </a:extLst>
          </p:cNvPr>
          <p:cNvSpPr/>
          <p:nvPr/>
        </p:nvSpPr>
        <p:spPr>
          <a:xfrm rot="21092026">
            <a:off x="2302100" y="5639109"/>
            <a:ext cx="225855" cy="6286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358278-C838-0A0B-AA83-ACC7F4889AAC}"/>
              </a:ext>
            </a:extLst>
          </p:cNvPr>
          <p:cNvSpPr/>
          <p:nvPr/>
        </p:nvSpPr>
        <p:spPr>
          <a:xfrm rot="21262017">
            <a:off x="3467665" y="5263763"/>
            <a:ext cx="316208" cy="207720"/>
          </a:xfrm>
          <a:prstGeom prst="ellipse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1B9897-2E4B-E058-4078-EDF3BF6BD9FA}"/>
              </a:ext>
            </a:extLst>
          </p:cNvPr>
          <p:cNvSpPr/>
          <p:nvPr/>
        </p:nvSpPr>
        <p:spPr>
          <a:xfrm>
            <a:off x="3465710" y="50803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B6C18A-0B36-02A6-5D77-D362CA00B1B6}"/>
              </a:ext>
            </a:extLst>
          </p:cNvPr>
          <p:cNvSpPr/>
          <p:nvPr/>
        </p:nvSpPr>
        <p:spPr>
          <a:xfrm>
            <a:off x="4335586" y="497802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2ADC84-D674-6AF5-AB98-896DD887F94B}"/>
              </a:ext>
            </a:extLst>
          </p:cNvPr>
          <p:cNvSpPr/>
          <p:nvPr/>
        </p:nvSpPr>
        <p:spPr>
          <a:xfrm>
            <a:off x="4052660" y="502075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2CF8565-F668-E04A-8A17-D4A3DFF43BDD}"/>
              </a:ext>
            </a:extLst>
          </p:cNvPr>
          <p:cNvSpPr/>
          <p:nvPr/>
        </p:nvSpPr>
        <p:spPr>
          <a:xfrm>
            <a:off x="4168096" y="4745461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CDB3B74-6C72-AAFA-0839-6F201D1957B2}"/>
              </a:ext>
            </a:extLst>
          </p:cNvPr>
          <p:cNvSpPr/>
          <p:nvPr/>
        </p:nvSpPr>
        <p:spPr>
          <a:xfrm rot="16424623">
            <a:off x="3705537" y="4707521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A707ECA-763B-385D-31CC-9F81AF8DDF75}"/>
              </a:ext>
            </a:extLst>
          </p:cNvPr>
          <p:cNvSpPr/>
          <p:nvPr/>
        </p:nvSpPr>
        <p:spPr>
          <a:xfrm rot="19438563">
            <a:off x="3152217" y="489786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704198F7-5536-A001-F774-F681E9E97974}"/>
              </a:ext>
            </a:extLst>
          </p:cNvPr>
          <p:cNvSpPr/>
          <p:nvPr/>
        </p:nvSpPr>
        <p:spPr>
          <a:xfrm rot="11091073">
            <a:off x="3599122" y="4928706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83D2368E-A0E8-9430-8E72-2572059C91D5}"/>
              </a:ext>
            </a:extLst>
          </p:cNvPr>
          <p:cNvSpPr/>
          <p:nvPr/>
        </p:nvSpPr>
        <p:spPr>
          <a:xfrm rot="13609309">
            <a:off x="3117252" y="4934373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>
            <a:extLst>
              <a:ext uri="{FF2B5EF4-FFF2-40B4-BE49-F238E27FC236}">
                <a16:creationId xmlns:a16="http://schemas.microsoft.com/office/drawing/2014/main" id="{87EF3985-AA18-AF3F-3E5B-9F401E964948}"/>
              </a:ext>
            </a:extLst>
          </p:cNvPr>
          <p:cNvSpPr/>
          <p:nvPr/>
        </p:nvSpPr>
        <p:spPr>
          <a:xfrm rot="20554446">
            <a:off x="3743130" y="5405296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>
            <a:extLst>
              <a:ext uri="{FF2B5EF4-FFF2-40B4-BE49-F238E27FC236}">
                <a16:creationId xmlns:a16="http://schemas.microsoft.com/office/drawing/2014/main" id="{2576948F-7F14-C7EB-25DF-CF3D108CA541}"/>
              </a:ext>
            </a:extLst>
          </p:cNvPr>
          <p:cNvSpPr/>
          <p:nvPr/>
        </p:nvSpPr>
        <p:spPr>
          <a:xfrm rot="770838">
            <a:off x="3601475" y="5480614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ightning Bolt 98">
            <a:extLst>
              <a:ext uri="{FF2B5EF4-FFF2-40B4-BE49-F238E27FC236}">
                <a16:creationId xmlns:a16="http://schemas.microsoft.com/office/drawing/2014/main" id="{78BD9D64-F032-50A3-8528-EBC28C399556}"/>
              </a:ext>
            </a:extLst>
          </p:cNvPr>
          <p:cNvSpPr/>
          <p:nvPr/>
        </p:nvSpPr>
        <p:spPr>
          <a:xfrm rot="3162565">
            <a:off x="3416032" y="5471497"/>
            <a:ext cx="181744" cy="171083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1E74E2-165C-1D84-B7A4-E8210D1D671E}"/>
              </a:ext>
            </a:extLst>
          </p:cNvPr>
          <p:cNvSpPr/>
          <p:nvPr/>
        </p:nvSpPr>
        <p:spPr>
          <a:xfrm>
            <a:off x="4016451" y="4729268"/>
            <a:ext cx="619488" cy="6194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053C14-4819-9917-EB3D-550689EABB5D}"/>
              </a:ext>
            </a:extLst>
          </p:cNvPr>
          <p:cNvSpPr/>
          <p:nvPr/>
        </p:nvSpPr>
        <p:spPr>
          <a:xfrm>
            <a:off x="8027942" y="878145"/>
            <a:ext cx="2526855" cy="2526855"/>
          </a:xfrm>
          <a:prstGeom prst="ellipse">
            <a:avLst/>
          </a:prstGeom>
          <a:solidFill>
            <a:srgbClr val="DEECF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618F661D-9436-D4E6-C23D-4733E0AE3DA7}"/>
              </a:ext>
            </a:extLst>
          </p:cNvPr>
          <p:cNvSpPr/>
          <p:nvPr/>
        </p:nvSpPr>
        <p:spPr>
          <a:xfrm>
            <a:off x="4175048" y="1335620"/>
            <a:ext cx="4140265" cy="3428957"/>
          </a:xfrm>
          <a:custGeom>
            <a:avLst/>
            <a:gdLst>
              <a:gd name="connsiteX0" fmla="*/ 0 w 4029075"/>
              <a:gd name="connsiteY0" fmla="*/ 3357562 h 3357562"/>
              <a:gd name="connsiteX1" fmla="*/ 1957388 w 4029075"/>
              <a:gd name="connsiteY1" fmla="*/ 2357437 h 3357562"/>
              <a:gd name="connsiteX2" fmla="*/ 4029075 w 4029075"/>
              <a:gd name="connsiteY2" fmla="*/ 0 h 33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3357562">
                <a:moveTo>
                  <a:pt x="0" y="3357562"/>
                </a:moveTo>
                <a:cubicBezTo>
                  <a:pt x="642938" y="3137296"/>
                  <a:pt x="1285876" y="2917031"/>
                  <a:pt x="1957388" y="2357437"/>
                </a:cubicBezTo>
                <a:cubicBezTo>
                  <a:pt x="2628900" y="1797843"/>
                  <a:pt x="3328987" y="898921"/>
                  <a:pt x="4029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861A515-C8AA-9839-C863-90838C206282}"/>
              </a:ext>
            </a:extLst>
          </p:cNvPr>
          <p:cNvSpPr/>
          <p:nvPr/>
        </p:nvSpPr>
        <p:spPr>
          <a:xfrm>
            <a:off x="4386263" y="3331048"/>
            <a:ext cx="5326990" cy="2012478"/>
          </a:xfrm>
          <a:custGeom>
            <a:avLst/>
            <a:gdLst>
              <a:gd name="connsiteX0" fmla="*/ 0 w 5200650"/>
              <a:gd name="connsiteY0" fmla="*/ 1957387 h 1957387"/>
              <a:gd name="connsiteX1" fmla="*/ 2900362 w 5200650"/>
              <a:gd name="connsiteY1" fmla="*/ 700087 h 1957387"/>
              <a:gd name="connsiteX2" fmla="*/ 5200650 w 5200650"/>
              <a:gd name="connsiteY2" fmla="*/ 0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650" h="1957387">
                <a:moveTo>
                  <a:pt x="0" y="1957387"/>
                </a:moveTo>
                <a:cubicBezTo>
                  <a:pt x="1016793" y="1491852"/>
                  <a:pt x="2033587" y="1026318"/>
                  <a:pt x="2900362" y="700087"/>
                </a:cubicBezTo>
                <a:cubicBezTo>
                  <a:pt x="3767137" y="373856"/>
                  <a:pt x="4483893" y="186928"/>
                  <a:pt x="520065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9B51660-75B8-4052-49A3-DD7A4014E706}"/>
              </a:ext>
            </a:extLst>
          </p:cNvPr>
          <p:cNvSpPr/>
          <p:nvPr/>
        </p:nvSpPr>
        <p:spPr>
          <a:xfrm>
            <a:off x="8059918" y="1899501"/>
            <a:ext cx="2483962" cy="1494148"/>
          </a:xfrm>
          <a:custGeom>
            <a:avLst/>
            <a:gdLst>
              <a:gd name="connsiteX0" fmla="*/ 0 w 2483962"/>
              <a:gd name="connsiteY0" fmla="*/ 499621 h 1494148"/>
              <a:gd name="connsiteX1" fmla="*/ 2460395 w 2483962"/>
              <a:gd name="connsiteY1" fmla="*/ 0 h 1494148"/>
              <a:gd name="connsiteX2" fmla="*/ 2483962 w 2483962"/>
              <a:gd name="connsiteY2" fmla="*/ 155542 h 1494148"/>
              <a:gd name="connsiteX3" fmla="*/ 2474536 w 2483962"/>
              <a:gd name="connsiteY3" fmla="*/ 377072 h 1494148"/>
              <a:gd name="connsiteX4" fmla="*/ 2427402 w 2483962"/>
              <a:gd name="connsiteY4" fmla="*/ 641023 h 1494148"/>
              <a:gd name="connsiteX5" fmla="*/ 2356701 w 2483962"/>
              <a:gd name="connsiteY5" fmla="*/ 820132 h 1494148"/>
              <a:gd name="connsiteX6" fmla="*/ 2248292 w 2483962"/>
              <a:gd name="connsiteY6" fmla="*/ 970961 h 1494148"/>
              <a:gd name="connsiteX7" fmla="*/ 2163451 w 2483962"/>
              <a:gd name="connsiteY7" fmla="*/ 1093509 h 1494148"/>
              <a:gd name="connsiteX8" fmla="*/ 2022049 w 2483962"/>
              <a:gd name="connsiteY8" fmla="*/ 1220771 h 1494148"/>
              <a:gd name="connsiteX9" fmla="*/ 1908927 w 2483962"/>
              <a:gd name="connsiteY9" fmla="*/ 1305612 h 1494148"/>
              <a:gd name="connsiteX10" fmla="*/ 1776952 w 2483962"/>
              <a:gd name="connsiteY10" fmla="*/ 1381027 h 1494148"/>
              <a:gd name="connsiteX11" fmla="*/ 1659117 w 2483962"/>
              <a:gd name="connsiteY11" fmla="*/ 1428161 h 1494148"/>
              <a:gd name="connsiteX12" fmla="*/ 1437587 w 2483962"/>
              <a:gd name="connsiteY12" fmla="*/ 1480008 h 1494148"/>
              <a:gd name="connsiteX13" fmla="*/ 1234911 w 2483962"/>
              <a:gd name="connsiteY13" fmla="*/ 1494148 h 1494148"/>
              <a:gd name="connsiteX14" fmla="*/ 1013381 w 2483962"/>
              <a:gd name="connsiteY14" fmla="*/ 1480008 h 1494148"/>
              <a:gd name="connsiteX15" fmla="*/ 838985 w 2483962"/>
              <a:gd name="connsiteY15" fmla="*/ 1423447 h 1494148"/>
              <a:gd name="connsiteX16" fmla="*/ 678729 w 2483962"/>
              <a:gd name="connsiteY16" fmla="*/ 1371600 h 1494148"/>
              <a:gd name="connsiteX17" fmla="*/ 518474 w 2483962"/>
              <a:gd name="connsiteY17" fmla="*/ 1282045 h 1494148"/>
              <a:gd name="connsiteX18" fmla="*/ 329938 w 2483962"/>
              <a:gd name="connsiteY18" fmla="*/ 1112363 h 1494148"/>
              <a:gd name="connsiteX19" fmla="*/ 188536 w 2483962"/>
              <a:gd name="connsiteY19" fmla="*/ 933254 h 1494148"/>
              <a:gd name="connsiteX20" fmla="*/ 75414 w 2483962"/>
              <a:gd name="connsiteY20" fmla="*/ 735291 h 1494148"/>
              <a:gd name="connsiteX21" fmla="*/ 0 w 2483962"/>
              <a:gd name="connsiteY21" fmla="*/ 499621 h 149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83962" h="1494148">
                <a:moveTo>
                  <a:pt x="0" y="499621"/>
                </a:moveTo>
                <a:lnTo>
                  <a:pt x="2460395" y="0"/>
                </a:lnTo>
                <a:lnTo>
                  <a:pt x="2483962" y="155542"/>
                </a:lnTo>
                <a:lnTo>
                  <a:pt x="2474536" y="377072"/>
                </a:lnTo>
                <a:lnTo>
                  <a:pt x="2427402" y="641023"/>
                </a:lnTo>
                <a:lnTo>
                  <a:pt x="2356701" y="820132"/>
                </a:lnTo>
                <a:lnTo>
                  <a:pt x="2248292" y="970961"/>
                </a:lnTo>
                <a:lnTo>
                  <a:pt x="2163451" y="1093509"/>
                </a:lnTo>
                <a:lnTo>
                  <a:pt x="2022049" y="1220771"/>
                </a:lnTo>
                <a:lnTo>
                  <a:pt x="1908927" y="1305612"/>
                </a:lnTo>
                <a:lnTo>
                  <a:pt x="1776952" y="1381027"/>
                </a:lnTo>
                <a:lnTo>
                  <a:pt x="1659117" y="1428161"/>
                </a:lnTo>
                <a:lnTo>
                  <a:pt x="1437587" y="1480008"/>
                </a:lnTo>
                <a:lnTo>
                  <a:pt x="1234911" y="1494148"/>
                </a:lnTo>
                <a:lnTo>
                  <a:pt x="1013381" y="1480008"/>
                </a:lnTo>
                <a:lnTo>
                  <a:pt x="838985" y="1423447"/>
                </a:lnTo>
                <a:lnTo>
                  <a:pt x="678729" y="1371600"/>
                </a:lnTo>
                <a:lnTo>
                  <a:pt x="518474" y="1282045"/>
                </a:lnTo>
                <a:lnTo>
                  <a:pt x="329938" y="1112363"/>
                </a:lnTo>
                <a:lnTo>
                  <a:pt x="188536" y="933254"/>
                </a:lnTo>
                <a:lnTo>
                  <a:pt x="75414" y="735291"/>
                </a:lnTo>
                <a:lnTo>
                  <a:pt x="0" y="499621"/>
                </a:lnTo>
                <a:close/>
              </a:path>
            </a:pathLst>
          </a:custGeom>
          <a:solidFill>
            <a:srgbClr val="866538"/>
          </a:solidFill>
          <a:ln>
            <a:solidFill>
              <a:srgbClr val="795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0F750FB-DB37-E1EE-6755-313590558C19}"/>
              </a:ext>
            </a:extLst>
          </p:cNvPr>
          <p:cNvSpPr/>
          <p:nvPr/>
        </p:nvSpPr>
        <p:spPr>
          <a:xfrm>
            <a:off x="8299851" y="203786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55786F-BD5A-ECB0-3580-7BFF7ECB9F39}"/>
              </a:ext>
            </a:extLst>
          </p:cNvPr>
          <p:cNvSpPr/>
          <p:nvPr/>
        </p:nvSpPr>
        <p:spPr>
          <a:xfrm>
            <a:off x="8491913" y="1801538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xplosion 2 63">
            <a:extLst>
              <a:ext uri="{FF2B5EF4-FFF2-40B4-BE49-F238E27FC236}">
                <a16:creationId xmlns:a16="http://schemas.microsoft.com/office/drawing/2014/main" id="{B9651AE7-0472-1DA4-6EE6-0C60A3404D08}"/>
              </a:ext>
            </a:extLst>
          </p:cNvPr>
          <p:cNvSpPr/>
          <p:nvPr/>
        </p:nvSpPr>
        <p:spPr>
          <a:xfrm rot="17075279">
            <a:off x="8387274" y="1883709"/>
            <a:ext cx="299312" cy="295462"/>
          </a:xfrm>
          <a:prstGeom prst="irregularSeal2">
            <a:avLst/>
          </a:prstGeom>
          <a:solidFill>
            <a:srgbClr val="FF0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7B35979F-A0BE-D70B-35AC-5065CB7698D3}"/>
              </a:ext>
            </a:extLst>
          </p:cNvPr>
          <p:cNvSpPr/>
          <p:nvPr/>
        </p:nvSpPr>
        <p:spPr>
          <a:xfrm rot="16424623">
            <a:off x="8688880" y="1445392"/>
            <a:ext cx="390079" cy="50328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313E7026-019D-4916-DF4A-5918758A0FD4}"/>
              </a:ext>
            </a:extLst>
          </p:cNvPr>
          <p:cNvSpPr/>
          <p:nvPr/>
        </p:nvSpPr>
        <p:spPr>
          <a:xfrm rot="11091073">
            <a:off x="8588138" y="1656038"/>
            <a:ext cx="99009" cy="1023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EEE4B9-3708-B6CA-AA2E-BA67541DC91F}"/>
              </a:ext>
            </a:extLst>
          </p:cNvPr>
          <p:cNvSpPr/>
          <p:nvPr/>
        </p:nvSpPr>
        <p:spPr>
          <a:xfrm>
            <a:off x="10170586" y="163171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E9DF2B-0F10-5B74-8366-589C45FD2B13}"/>
              </a:ext>
            </a:extLst>
          </p:cNvPr>
          <p:cNvSpPr/>
          <p:nvPr/>
        </p:nvSpPr>
        <p:spPr>
          <a:xfrm>
            <a:off x="9890876" y="1704606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AC524C-4B70-EB4E-3504-34B97BF81C38}"/>
              </a:ext>
            </a:extLst>
          </p:cNvPr>
          <p:cNvSpPr/>
          <p:nvPr/>
        </p:nvSpPr>
        <p:spPr>
          <a:xfrm>
            <a:off x="9611787" y="1754707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BFEC54-96FD-CFD0-7A62-C04272C023D7}"/>
              </a:ext>
            </a:extLst>
          </p:cNvPr>
          <p:cNvSpPr/>
          <p:nvPr/>
        </p:nvSpPr>
        <p:spPr>
          <a:xfrm>
            <a:off x="8991193" y="1883464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08B8AE1-2308-2086-523A-9EB5C642D030}"/>
              </a:ext>
            </a:extLst>
          </p:cNvPr>
          <p:cNvSpPr/>
          <p:nvPr/>
        </p:nvSpPr>
        <p:spPr>
          <a:xfrm>
            <a:off x="9968431" y="1408855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D913971-D54B-32AB-E796-84D0860AE8D1}"/>
              </a:ext>
            </a:extLst>
          </p:cNvPr>
          <p:cNvSpPr/>
          <p:nvPr/>
        </p:nvSpPr>
        <p:spPr>
          <a:xfrm>
            <a:off x="9688721" y="1476019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7E868DC-2AAF-A2B7-6860-D78335A9536E}"/>
              </a:ext>
            </a:extLst>
          </p:cNvPr>
          <p:cNvSpPr/>
          <p:nvPr/>
        </p:nvSpPr>
        <p:spPr>
          <a:xfrm>
            <a:off x="9860472" y="1164132"/>
            <a:ext cx="289588" cy="289588"/>
          </a:xfrm>
          <a:prstGeom prst="ellipse">
            <a:avLst/>
          </a:prstGeom>
          <a:solidFill>
            <a:srgbClr val="C1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F5E76A7-38AE-8284-8341-3850742F3A7D}"/>
              </a:ext>
            </a:extLst>
          </p:cNvPr>
          <p:cNvCxnSpPr/>
          <p:nvPr/>
        </p:nvCxnSpPr>
        <p:spPr>
          <a:xfrm>
            <a:off x="9412664" y="1588416"/>
            <a:ext cx="108408" cy="502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1BDF64-14D8-30C9-33B2-CC42E881FEBA}"/>
              </a:ext>
            </a:extLst>
          </p:cNvPr>
          <p:cNvCxnSpPr>
            <a:cxnSpLocks/>
          </p:cNvCxnSpPr>
          <p:nvPr/>
        </p:nvCxnSpPr>
        <p:spPr>
          <a:xfrm flipH="1">
            <a:off x="9412664" y="2084896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6224D2-DF24-9C67-24C4-9F42868E837B}"/>
              </a:ext>
            </a:extLst>
          </p:cNvPr>
          <p:cNvCxnSpPr>
            <a:cxnSpLocks/>
          </p:cNvCxnSpPr>
          <p:nvPr/>
        </p:nvCxnSpPr>
        <p:spPr>
          <a:xfrm flipH="1">
            <a:off x="9301899" y="1578159"/>
            <a:ext cx="226386" cy="39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0389004-0055-641B-2E67-6A16F9169244}"/>
              </a:ext>
            </a:extLst>
          </p:cNvPr>
          <p:cNvSpPr txBox="1"/>
          <p:nvPr/>
        </p:nvSpPr>
        <p:spPr>
          <a:xfrm rot="20922903">
            <a:off x="9120470" y="1624096"/>
            <a:ext cx="45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H*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5E42EBD6-E720-59DB-FAAA-402659D68CCA}"/>
              </a:ext>
            </a:extLst>
          </p:cNvPr>
          <p:cNvSpPr/>
          <p:nvPr/>
        </p:nvSpPr>
        <p:spPr>
          <a:xfrm rot="12029042" flipH="1">
            <a:off x="10509671" y="2834714"/>
            <a:ext cx="673710" cy="977834"/>
          </a:xfrm>
          <a:prstGeom prst="bentUpArrow">
            <a:avLst>
              <a:gd name="adj1" fmla="val 25000"/>
              <a:gd name="adj2" fmla="val 27554"/>
              <a:gd name="adj3" fmla="val 25000"/>
            </a:avLst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1908F0-EAA9-B78F-6BD9-D873AE220E65}"/>
              </a:ext>
            </a:extLst>
          </p:cNvPr>
          <p:cNvSpPr txBox="1"/>
          <p:nvPr/>
        </p:nvSpPr>
        <p:spPr>
          <a:xfrm>
            <a:off x="9614844" y="3867028"/>
            <a:ext cx="2109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</a:t>
            </a:r>
            <a:r>
              <a:rPr lang="en-US" sz="1100" dirty="0" err="1"/>
              <a:t>Shobe</a:t>
            </a:r>
            <a:r>
              <a:rPr lang="en-US" sz="1100" dirty="0"/>
              <a:t> et al., 2017</a:t>
            </a:r>
          </a:p>
        </p:txBody>
      </p:sp>
      <p:pic>
        <p:nvPicPr>
          <p:cNvPr id="105" name="Picture 10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17BEC7-3ECF-CB8F-769C-76893D7E59E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653142" y="3835535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Can our model account for expected fluvial behavior?</a:t>
            </a:r>
          </a:p>
        </p:txBody>
      </p:sp>
    </p:spTree>
    <p:extLst>
      <p:ext uri="{BB962C8B-B14F-4D97-AF65-F5344CB8AC3E}">
        <p14:creationId xmlns:p14="http://schemas.microsoft.com/office/powerpoint/2010/main" val="260795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Can our model account for expected fluvial behavior?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5DFB5-EDE9-00B7-F0DA-C3EA1DCCA8E8}"/>
              </a:ext>
            </a:extLst>
          </p:cNvPr>
          <p:cNvSpPr txBox="1"/>
          <p:nvPr/>
        </p:nvSpPr>
        <p:spPr>
          <a:xfrm rot="16200000">
            <a:off x="-597100" y="1661309"/>
            <a:ext cx="2581274" cy="954107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- Area Scaling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B6694-0E16-6540-A73C-686B04C4B900}"/>
              </a:ext>
            </a:extLst>
          </p:cNvPr>
          <p:cNvSpPr/>
          <p:nvPr/>
        </p:nvSpPr>
        <p:spPr>
          <a:xfrm>
            <a:off x="1157890" y="847725"/>
            <a:ext cx="10553324" cy="25812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87C67F-5BA1-2D96-8FD2-95A0293D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90" y="695900"/>
            <a:ext cx="5391724" cy="2695862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FA12FC6-3FD3-7EF6-6B57-455BAD98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190" y="695899"/>
            <a:ext cx="5391724" cy="26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12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Can our model account for expected fluvial behavior?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5DFB5-EDE9-00B7-F0DA-C3EA1DCCA8E8}"/>
              </a:ext>
            </a:extLst>
          </p:cNvPr>
          <p:cNvSpPr txBox="1"/>
          <p:nvPr/>
        </p:nvSpPr>
        <p:spPr>
          <a:xfrm rot="16200000">
            <a:off x="-597100" y="1661309"/>
            <a:ext cx="2581274" cy="954107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- Area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6FE7C-76EE-ADC6-11FF-01E88288FC2C}"/>
              </a:ext>
            </a:extLst>
          </p:cNvPr>
          <p:cNvSpPr txBox="1"/>
          <p:nvPr/>
        </p:nvSpPr>
        <p:spPr>
          <a:xfrm rot="16200000">
            <a:off x="-722235" y="4702221"/>
            <a:ext cx="2831546" cy="954107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Steepness – Uplift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B6694-0E16-6540-A73C-686B04C4B900}"/>
              </a:ext>
            </a:extLst>
          </p:cNvPr>
          <p:cNvSpPr/>
          <p:nvPr/>
        </p:nvSpPr>
        <p:spPr>
          <a:xfrm>
            <a:off x="1157890" y="847725"/>
            <a:ext cx="10553324" cy="25812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7808FF-0E06-DD76-8D58-881293D48F0E}"/>
              </a:ext>
            </a:extLst>
          </p:cNvPr>
          <p:cNvSpPr/>
          <p:nvPr/>
        </p:nvSpPr>
        <p:spPr>
          <a:xfrm>
            <a:off x="1170590" y="3763503"/>
            <a:ext cx="10553324" cy="2831545"/>
          </a:xfrm>
          <a:prstGeom prst="rect">
            <a:avLst/>
          </a:prstGeom>
          <a:solidFill>
            <a:srgbClr val="DAA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87C67F-5BA1-2D96-8FD2-95A0293D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90" y="695900"/>
            <a:ext cx="5391724" cy="2695862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FA12FC6-3FD3-7EF6-6B57-455BAD98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190" y="695899"/>
            <a:ext cx="5391724" cy="269586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86E1329-56B4-FB9C-09CB-1FC87A9C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552" y="3824709"/>
            <a:ext cx="5391724" cy="2695862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2809FFD-5BB6-62A7-A083-D9FF4A816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890" y="3824709"/>
            <a:ext cx="5391724" cy="26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6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00B52-2137-ABF1-5C74-57597EE1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B859E-6DC7-A239-675B-01941BF57E40}"/>
              </a:ext>
            </a:extLst>
          </p:cNvPr>
          <p:cNvSpPr txBox="1"/>
          <p:nvPr/>
        </p:nvSpPr>
        <p:spPr>
          <a:xfrm>
            <a:off x="993245" y="1549197"/>
            <a:ext cx="6566883" cy="2246769"/>
          </a:xfrm>
          <a:prstGeom prst="rect">
            <a:avLst/>
          </a:prstGeom>
          <a:solidFill>
            <a:srgbClr val="C0C0C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Width is confined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Detachment-limited, incise bedrock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scales with bedrock properties and discharge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is exported rapidly; often neglected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14AF9-FFE2-FBB0-2D00-EFEEF87B9B05}"/>
              </a:ext>
            </a:extLst>
          </p:cNvPr>
          <p:cNvSpPr txBox="1"/>
          <p:nvPr/>
        </p:nvSpPr>
        <p:spPr>
          <a:xfrm rot="16200000">
            <a:off x="-391749" y="2410969"/>
            <a:ext cx="2246769" cy="523220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Bedrock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8558E-D8BD-A98D-5D46-807723355EC2}"/>
              </a:ext>
            </a:extLst>
          </p:cNvPr>
          <p:cNvSpPr txBox="1"/>
          <p:nvPr/>
        </p:nvSpPr>
        <p:spPr>
          <a:xfrm rot="16200000">
            <a:off x="-391748" y="5094461"/>
            <a:ext cx="2246769" cy="523220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Alluvial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D98AA-1F79-FD2B-1C4D-8E62F258FAA3}"/>
              </a:ext>
            </a:extLst>
          </p:cNvPr>
          <p:cNvSpPr txBox="1"/>
          <p:nvPr/>
        </p:nvSpPr>
        <p:spPr>
          <a:xfrm>
            <a:off x="981784" y="4232688"/>
            <a:ext cx="6578344" cy="2246769"/>
          </a:xfrm>
          <a:prstGeom prst="rect">
            <a:avLst/>
          </a:prstGeom>
          <a:solidFill>
            <a:srgbClr val="DAA52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“Threshold channels” </a:t>
            </a:r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  <a:sym typeface="Wingdings" pitchFamily="2" charset="2"/>
              </a:rPr>
              <a:t> width is self-adjusted</a:t>
            </a:r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Transport-limited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graded to sediment transport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subject to selective transport and grain attrition</a:t>
            </a:r>
          </a:p>
        </p:txBody>
      </p:sp>
      <p:pic>
        <p:nvPicPr>
          <p:cNvPr id="9" name="Picture 8" descr="A picture containing outdoor, tree, sky, ground&#10;&#10;Description automatically generated">
            <a:extLst>
              <a:ext uri="{FF2B5EF4-FFF2-40B4-BE49-F238E27FC236}">
                <a16:creationId xmlns:a16="http://schemas.microsoft.com/office/drawing/2014/main" id="{B28222C4-AA83-3375-F640-B861FA23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160" y="4232687"/>
            <a:ext cx="3064663" cy="2246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7B82C3-6E00-481E-D6AC-0576A5757832}"/>
              </a:ext>
            </a:extLst>
          </p:cNvPr>
          <p:cNvSpPr txBox="1"/>
          <p:nvPr/>
        </p:nvSpPr>
        <p:spPr>
          <a:xfrm>
            <a:off x="9087630" y="6538910"/>
            <a:ext cx="237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Mill Creek, The Science of Rivers</a:t>
            </a:r>
          </a:p>
        </p:txBody>
      </p:sp>
      <p:pic>
        <p:nvPicPr>
          <p:cNvPr id="20" name="Picture 19" descr="A picture containing rock, outdoor, nature, rocky&#10;&#10;Description automatically generated">
            <a:extLst>
              <a:ext uri="{FF2B5EF4-FFF2-40B4-BE49-F238E27FC236}">
                <a16:creationId xmlns:a16="http://schemas.microsoft.com/office/drawing/2014/main" id="{08AC3CDD-5B3C-02C9-6C6D-CF297BF0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60" y="1549195"/>
            <a:ext cx="3067916" cy="22467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08E203-2CD4-ABAB-778B-7100C781BE98}"/>
              </a:ext>
            </a:extLst>
          </p:cNvPr>
          <p:cNvSpPr txBox="1"/>
          <p:nvPr/>
        </p:nvSpPr>
        <p:spPr>
          <a:xfrm>
            <a:off x="9110950" y="3855418"/>
            <a:ext cx="237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South Yuba River, Daniel </a:t>
            </a:r>
            <a:r>
              <a:rPr lang="en-US" sz="1100" dirty="0" err="1"/>
              <a:t>Nylen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95BF2-9E9E-D78F-2810-3D420658C216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often conceptualize rivers in terms of end-member behaviors and morphologies</a:t>
            </a:r>
          </a:p>
        </p:txBody>
      </p:sp>
    </p:spTree>
    <p:extLst>
      <p:ext uri="{BB962C8B-B14F-4D97-AF65-F5344CB8AC3E}">
        <p14:creationId xmlns:p14="http://schemas.microsoft.com/office/powerpoint/2010/main" val="24427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5" grpId="0" animBg="1"/>
      <p:bldP spid="18" grpId="0" animBg="1"/>
      <p:bldP spid="1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9F46-1627-B96B-E661-656A151A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073D-4441-C936-B5D2-34A7BB5AE909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 our rivers “look” alluvial?</a:t>
            </a:r>
          </a:p>
        </p:txBody>
      </p:sp>
    </p:spTree>
    <p:extLst>
      <p:ext uri="{BB962C8B-B14F-4D97-AF65-F5344CB8AC3E}">
        <p14:creationId xmlns:p14="http://schemas.microsoft.com/office/powerpoint/2010/main" val="401718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5FFA9-3082-1BEB-9FA0-38F2C3CD9C01}"/>
              </a:ext>
            </a:extLst>
          </p:cNvPr>
          <p:cNvGrpSpPr/>
          <p:nvPr/>
        </p:nvGrpSpPr>
        <p:grpSpPr>
          <a:xfrm>
            <a:off x="6697133" y="1024869"/>
            <a:ext cx="4994020" cy="2433907"/>
            <a:chOff x="8805333" y="4445496"/>
            <a:chExt cx="2810932" cy="13699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BA875F-2083-A7D1-0DB4-3775263A9C2E}"/>
                </a:ext>
              </a:extLst>
            </p:cNvPr>
            <p:cNvSpPr/>
            <p:nvPr/>
          </p:nvSpPr>
          <p:spPr>
            <a:xfrm>
              <a:off x="8816004" y="4458195"/>
              <a:ext cx="2800261" cy="1357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4BB78D-CE6A-2680-303B-F148BB799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4" y="4458195"/>
              <a:ext cx="2503929" cy="1189072"/>
            </a:xfrm>
            <a:prstGeom prst="line">
              <a:avLst/>
            </a:prstGeom>
            <a:ln w="19050">
              <a:solidFill>
                <a:srgbClr val="006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8EE392-707B-A988-5D80-8794533C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3" y="4483593"/>
              <a:ext cx="2681583" cy="1295092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509D3B-D5F3-CD8E-DB18-E465FFE42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2" y="4445496"/>
              <a:ext cx="2266865" cy="1078980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C574953-6728-C277-1841-2A08CFC01BD1}"/>
                </a:ext>
              </a:extLst>
            </p:cNvPr>
            <p:cNvSpPr/>
            <p:nvPr/>
          </p:nvSpPr>
          <p:spPr>
            <a:xfrm>
              <a:off x="8805333" y="4457700"/>
              <a:ext cx="2730500" cy="1325033"/>
            </a:xfrm>
            <a:custGeom>
              <a:avLst/>
              <a:gdLst>
                <a:gd name="connsiteX0" fmla="*/ 0 w 2730500"/>
                <a:gd name="connsiteY0" fmla="*/ 1075267 h 1325033"/>
                <a:gd name="connsiteX1" fmla="*/ 0 w 2730500"/>
                <a:gd name="connsiteY1" fmla="*/ 1325033 h 1325033"/>
                <a:gd name="connsiteX2" fmla="*/ 2730500 w 2730500"/>
                <a:gd name="connsiteY2" fmla="*/ 4233 h 1325033"/>
                <a:gd name="connsiteX3" fmla="*/ 2256367 w 2730500"/>
                <a:gd name="connsiteY3" fmla="*/ 0 h 1325033"/>
                <a:gd name="connsiteX4" fmla="*/ 0 w 2730500"/>
                <a:gd name="connsiteY4" fmla="*/ 1075267 h 132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00" h="1325033">
                  <a:moveTo>
                    <a:pt x="0" y="1075267"/>
                  </a:moveTo>
                  <a:lnTo>
                    <a:pt x="0" y="1325033"/>
                  </a:lnTo>
                  <a:lnTo>
                    <a:pt x="2730500" y="4233"/>
                  </a:lnTo>
                  <a:lnTo>
                    <a:pt x="2256367" y="0"/>
                  </a:lnTo>
                  <a:lnTo>
                    <a:pt x="0" y="1075267"/>
                  </a:lnTo>
                  <a:close/>
                </a:path>
              </a:pathLst>
            </a:custGeom>
            <a:solidFill>
              <a:srgbClr val="0064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9F46-1627-B96B-E661-656A151A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073D-4441-C936-B5D2-34A7BB5AE909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 our rivers “look” alluvial?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711C47-E65E-D61D-1101-50B0BF1C4105}"/>
              </a:ext>
            </a:extLst>
          </p:cNvPr>
          <p:cNvGrpSpPr/>
          <p:nvPr/>
        </p:nvGrpSpPr>
        <p:grpSpPr>
          <a:xfrm>
            <a:off x="666335" y="1041400"/>
            <a:ext cx="4995572" cy="2417376"/>
            <a:chOff x="1236248" y="1296365"/>
            <a:chExt cx="5372896" cy="25943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FE8674-FE9D-F577-0974-DBA28B63EEE3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23C953-B8E8-2ABB-B368-CA7F5784EA7B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EC1A16-9A1C-CA5C-22B4-DCAD1E2EA4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A7DAB98-5882-4663-1CCB-D43CCA760D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F71B7C-EAAF-BA37-C1EA-FB65106FD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A7ADACC-94E5-ED44-AE0A-2A9A378576A9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37BD8FE-CE6B-7E19-C9A0-C2F5D1D1CDD8}"/>
              </a:ext>
            </a:extLst>
          </p:cNvPr>
          <p:cNvSpPr txBox="1"/>
          <p:nvPr/>
        </p:nvSpPr>
        <p:spPr>
          <a:xfrm>
            <a:off x="4545956" y="4135062"/>
            <a:ext cx="289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Figures modified from Phillips et al., 2022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ACF25AD-2792-E809-39B8-FEE3A6CC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200" y="635000"/>
            <a:ext cx="6465252" cy="32326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79C358-5E7F-2048-1544-39E2F599461B}"/>
              </a:ext>
            </a:extLst>
          </p:cNvPr>
          <p:cNvSpPr txBox="1"/>
          <p:nvPr/>
        </p:nvSpPr>
        <p:spPr>
          <a:xfrm>
            <a:off x="1473079" y="369689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220A2D-76DD-A7F2-191F-E144C9CF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03" y="630111"/>
            <a:ext cx="6465254" cy="3232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33A66-8990-549A-8A91-B48A435B2C05}"/>
              </a:ext>
            </a:extLst>
          </p:cNvPr>
          <p:cNvSpPr txBox="1"/>
          <p:nvPr/>
        </p:nvSpPr>
        <p:spPr>
          <a:xfrm>
            <a:off x="7442079" y="3679686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94848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5FFA9-3082-1BEB-9FA0-38F2C3CD9C01}"/>
              </a:ext>
            </a:extLst>
          </p:cNvPr>
          <p:cNvGrpSpPr/>
          <p:nvPr/>
        </p:nvGrpSpPr>
        <p:grpSpPr>
          <a:xfrm>
            <a:off x="6697133" y="1024869"/>
            <a:ext cx="4994020" cy="2433907"/>
            <a:chOff x="8805333" y="4445496"/>
            <a:chExt cx="2810932" cy="13699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BA875F-2083-A7D1-0DB4-3775263A9C2E}"/>
                </a:ext>
              </a:extLst>
            </p:cNvPr>
            <p:cNvSpPr/>
            <p:nvPr/>
          </p:nvSpPr>
          <p:spPr>
            <a:xfrm>
              <a:off x="8816004" y="4458195"/>
              <a:ext cx="2800261" cy="1357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4BB78D-CE6A-2680-303B-F148BB799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4" y="4458195"/>
              <a:ext cx="2503929" cy="1189072"/>
            </a:xfrm>
            <a:prstGeom prst="line">
              <a:avLst/>
            </a:prstGeom>
            <a:ln w="19050">
              <a:solidFill>
                <a:srgbClr val="006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8EE392-707B-A988-5D80-8794533C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3" y="4483593"/>
              <a:ext cx="2681583" cy="1295092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509D3B-D5F3-CD8E-DB18-E465FFE42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6002" y="4445496"/>
              <a:ext cx="2266865" cy="1078980"/>
            </a:xfrm>
            <a:prstGeom prst="line">
              <a:avLst/>
            </a:prstGeom>
            <a:ln w="19050">
              <a:solidFill>
                <a:srgbClr val="0064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C574953-6728-C277-1841-2A08CFC01BD1}"/>
                </a:ext>
              </a:extLst>
            </p:cNvPr>
            <p:cNvSpPr/>
            <p:nvPr/>
          </p:nvSpPr>
          <p:spPr>
            <a:xfrm>
              <a:off x="8805333" y="4457700"/>
              <a:ext cx="2730500" cy="1325033"/>
            </a:xfrm>
            <a:custGeom>
              <a:avLst/>
              <a:gdLst>
                <a:gd name="connsiteX0" fmla="*/ 0 w 2730500"/>
                <a:gd name="connsiteY0" fmla="*/ 1075267 h 1325033"/>
                <a:gd name="connsiteX1" fmla="*/ 0 w 2730500"/>
                <a:gd name="connsiteY1" fmla="*/ 1325033 h 1325033"/>
                <a:gd name="connsiteX2" fmla="*/ 2730500 w 2730500"/>
                <a:gd name="connsiteY2" fmla="*/ 4233 h 1325033"/>
                <a:gd name="connsiteX3" fmla="*/ 2256367 w 2730500"/>
                <a:gd name="connsiteY3" fmla="*/ 0 h 1325033"/>
                <a:gd name="connsiteX4" fmla="*/ 0 w 2730500"/>
                <a:gd name="connsiteY4" fmla="*/ 1075267 h 132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00" h="1325033">
                  <a:moveTo>
                    <a:pt x="0" y="1075267"/>
                  </a:moveTo>
                  <a:lnTo>
                    <a:pt x="0" y="1325033"/>
                  </a:lnTo>
                  <a:lnTo>
                    <a:pt x="2730500" y="4233"/>
                  </a:lnTo>
                  <a:lnTo>
                    <a:pt x="2256367" y="0"/>
                  </a:lnTo>
                  <a:lnTo>
                    <a:pt x="0" y="1075267"/>
                  </a:lnTo>
                  <a:close/>
                </a:path>
              </a:pathLst>
            </a:custGeom>
            <a:solidFill>
              <a:srgbClr val="0064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9F46-1627-B96B-E661-656A151A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073D-4441-C936-B5D2-34A7BB5AE909}"/>
              </a:ext>
            </a:extLst>
          </p:cNvPr>
          <p:cNvSpPr txBox="1"/>
          <p:nvPr/>
        </p:nvSpPr>
        <p:spPr>
          <a:xfrm>
            <a:off x="279525" y="262951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 our rivers “look” alluvial?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711C47-E65E-D61D-1101-50B0BF1C4105}"/>
              </a:ext>
            </a:extLst>
          </p:cNvPr>
          <p:cNvGrpSpPr/>
          <p:nvPr/>
        </p:nvGrpSpPr>
        <p:grpSpPr>
          <a:xfrm>
            <a:off x="666335" y="1041400"/>
            <a:ext cx="4995572" cy="2417376"/>
            <a:chOff x="1236248" y="1296365"/>
            <a:chExt cx="5372896" cy="25943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FE8674-FE9D-F577-0974-DBA28B63EEE3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23C953-B8E8-2ABB-B368-CA7F5784EA7B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EC1A16-9A1C-CA5C-22B4-DCAD1E2EA4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A7DAB98-5882-4663-1CCB-D43CCA760D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F71B7C-EAAF-BA37-C1EA-FB65106FD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A7ADACC-94E5-ED44-AE0A-2A9A378576A9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37BD8FE-CE6B-7E19-C9A0-C2F5D1D1CDD8}"/>
              </a:ext>
            </a:extLst>
          </p:cNvPr>
          <p:cNvSpPr txBox="1"/>
          <p:nvPr/>
        </p:nvSpPr>
        <p:spPr>
          <a:xfrm>
            <a:off x="4545956" y="4135062"/>
            <a:ext cx="289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Figures modified from Phillips et al., 2022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785890-92EA-5CB2-93F4-798CEE44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024" y="634167"/>
            <a:ext cx="6465252" cy="32326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79C358-5E7F-2048-1544-39E2F599461B}"/>
              </a:ext>
            </a:extLst>
          </p:cNvPr>
          <p:cNvSpPr txBox="1"/>
          <p:nvPr/>
        </p:nvSpPr>
        <p:spPr>
          <a:xfrm>
            <a:off x="1473079" y="369689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347F9-0C46-50EB-7C69-59B76C567E1B}"/>
              </a:ext>
            </a:extLst>
          </p:cNvPr>
          <p:cNvSpPr txBox="1"/>
          <p:nvPr/>
        </p:nvSpPr>
        <p:spPr>
          <a:xfrm>
            <a:off x="822207" y="4755913"/>
            <a:ext cx="1053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We’ve created a bedrock-incising model that is consistent with near-threshold (alluvial river) behavior!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87B558-79F6-7773-20E7-D9933E68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52" y="618565"/>
            <a:ext cx="6465252" cy="32326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33A66-8990-549A-8A91-B48A435B2C05}"/>
              </a:ext>
            </a:extLst>
          </p:cNvPr>
          <p:cNvSpPr txBox="1"/>
          <p:nvPr/>
        </p:nvSpPr>
        <p:spPr>
          <a:xfrm>
            <a:off x="7442079" y="3679686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23198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</p:spTree>
    <p:extLst>
      <p:ext uri="{BB962C8B-B14F-4D97-AF65-F5344CB8AC3E}">
        <p14:creationId xmlns:p14="http://schemas.microsoft.com/office/powerpoint/2010/main" val="317742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FF731B-5354-E3D8-CB6E-D5120828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77" y="1093463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30B0C6-E382-DDF9-829B-B2C1930B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77" y="1093463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4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3859A-1FA3-9EC3-FCA2-C8EA4AF66C5F}"/>
              </a:ext>
            </a:extLst>
          </p:cNvPr>
          <p:cNvSpPr txBox="1"/>
          <p:nvPr/>
        </p:nvSpPr>
        <p:spPr>
          <a:xfrm rot="16200000">
            <a:off x="-478549" y="4936959"/>
            <a:ext cx="2661148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8C110-2B7D-E5A1-1070-B3F8CEAE5732}"/>
              </a:ext>
            </a:extLst>
          </p:cNvPr>
          <p:cNvSpPr/>
          <p:nvPr/>
        </p:nvSpPr>
        <p:spPr>
          <a:xfrm>
            <a:off x="1329079" y="4083440"/>
            <a:ext cx="5109821" cy="2661147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FFA693-523A-7DC3-7268-3AB53BC6A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77" y="1093463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1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3859A-1FA3-9EC3-FCA2-C8EA4AF66C5F}"/>
              </a:ext>
            </a:extLst>
          </p:cNvPr>
          <p:cNvSpPr txBox="1"/>
          <p:nvPr/>
        </p:nvSpPr>
        <p:spPr>
          <a:xfrm rot="16200000">
            <a:off x="-478549" y="4936959"/>
            <a:ext cx="2661148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8C110-2B7D-E5A1-1070-B3F8CEAE5732}"/>
              </a:ext>
            </a:extLst>
          </p:cNvPr>
          <p:cNvSpPr/>
          <p:nvPr/>
        </p:nvSpPr>
        <p:spPr>
          <a:xfrm>
            <a:off x="1329079" y="4083440"/>
            <a:ext cx="5109821" cy="2661147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C1261A-9EFC-730F-BCDA-8ACEC98C9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087" y="4060328"/>
            <a:ext cx="5322290" cy="2661145"/>
          </a:xfrm>
          <a:prstGeom prst="rect">
            <a:avLst/>
          </a:prstGeom>
        </p:spPr>
      </p:pic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156E54-7D82-FD51-DC0E-46EA60948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377" y="1093463"/>
            <a:ext cx="5692720" cy="28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4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can use our model to make predictions about bedrock-incising alluvial rivers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0942E-8CD2-864A-584D-CE69A958353F}"/>
              </a:ext>
            </a:extLst>
          </p:cNvPr>
          <p:cNvSpPr txBox="1"/>
          <p:nvPr/>
        </p:nvSpPr>
        <p:spPr>
          <a:xfrm rot="16200000">
            <a:off x="-478545" y="2132197"/>
            <a:ext cx="2661145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Pluckability</a:t>
            </a:r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(K)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3859A-1FA3-9EC3-FCA2-C8EA4AF66C5F}"/>
              </a:ext>
            </a:extLst>
          </p:cNvPr>
          <p:cNvSpPr txBox="1"/>
          <p:nvPr/>
        </p:nvSpPr>
        <p:spPr>
          <a:xfrm rot="16200000">
            <a:off x="-478549" y="4936959"/>
            <a:ext cx="2661148" cy="954107"/>
          </a:xfrm>
          <a:prstGeom prst="rect">
            <a:avLst/>
          </a:prstGeom>
          <a:solidFill>
            <a:srgbClr val="19186F"/>
          </a:solidFill>
          <a:ln>
            <a:solidFill>
              <a:srgbClr val="1918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Changing </a:t>
            </a:r>
            <a:r>
              <a:rPr lang="en-US" sz="28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Abradability</a:t>
            </a:r>
            <a:endParaRPr lang="en-US" sz="28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7981-4F08-9F6B-709E-8CFBBF583D9C}"/>
              </a:ext>
            </a:extLst>
          </p:cNvPr>
          <p:cNvSpPr/>
          <p:nvPr/>
        </p:nvSpPr>
        <p:spPr>
          <a:xfrm>
            <a:off x="1329079" y="1278679"/>
            <a:ext cx="5109821" cy="2661144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8C110-2B7D-E5A1-1070-B3F8CEAE5732}"/>
              </a:ext>
            </a:extLst>
          </p:cNvPr>
          <p:cNvSpPr/>
          <p:nvPr/>
        </p:nvSpPr>
        <p:spPr>
          <a:xfrm>
            <a:off x="1329079" y="4083440"/>
            <a:ext cx="5109821" cy="2661147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DD8F3E-C486-50E9-EACB-2C2054A5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9" y="1144803"/>
            <a:ext cx="5322298" cy="2661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A98FED-42F4-E4DC-AB3A-FCC6A897F8CB}"/>
              </a:ext>
            </a:extLst>
          </p:cNvPr>
          <p:cNvSpPr txBox="1"/>
          <p:nvPr/>
        </p:nvSpPr>
        <p:spPr>
          <a:xfrm>
            <a:off x="7097525" y="1278199"/>
            <a:ext cx="4368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What kinds of questions can we answer?</a:t>
            </a:r>
          </a:p>
          <a:p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Fluvial behavior in plucking-dominated vs abrasion-dominated systems</a:t>
            </a:r>
          </a:p>
          <a:p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Fluvial adjustment to large sediment inputs; impacts of sediment persistence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Where does near threshold theory break down?</a:t>
            </a:r>
          </a:p>
        </p:txBody>
      </p:sp>
      <p:pic>
        <p:nvPicPr>
          <p:cNvPr id="7" name="Picture 6" descr="Logo, calendar&#10;&#10;Description automatically generated">
            <a:extLst>
              <a:ext uri="{FF2B5EF4-FFF2-40B4-BE49-F238E27FC236}">
                <a16:creationId xmlns:a16="http://schemas.microsoft.com/office/drawing/2014/main" id="{EE263ABF-B77F-B25E-6310-68A89F73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24" y="4535867"/>
            <a:ext cx="1962802" cy="2087868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D3A884-FD3E-562F-572B-3E7E8D413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087" y="4060328"/>
            <a:ext cx="5322290" cy="26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DBF9F-5AD9-6183-F473-5266420A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89639-2CA8-D5F5-25EE-232DFB67A5E9}"/>
              </a:ext>
            </a:extLst>
          </p:cNvPr>
          <p:cNvSpPr txBox="1"/>
          <p:nvPr/>
        </p:nvSpPr>
        <p:spPr>
          <a:xfrm>
            <a:off x="0" y="136527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 Summary: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F4C5D-C1BE-B06F-DC86-0CF997F01B97}"/>
              </a:ext>
            </a:extLst>
          </p:cNvPr>
          <p:cNvSpPr txBox="1"/>
          <p:nvPr/>
        </p:nvSpPr>
        <p:spPr>
          <a:xfrm>
            <a:off x="0" y="919385"/>
            <a:ext cx="6616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Near-threshold models can be suitable for bedrock-incising (mixed bedrock-alluvial) systems</a:t>
            </a: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“Transport-limited” systems can incise bedrock over long timescales</a:t>
            </a: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Degree of “transport-limited-ness” is strongly dependent on properties of both bedrock erodibility and sediment </a:t>
            </a:r>
            <a:r>
              <a:rPr lang="en-US" sz="2400" b="1" dirty="0" err="1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abradabilty</a:t>
            </a:r>
            <a:endParaRPr lang="en-US" sz="24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pic>
        <p:nvPicPr>
          <p:cNvPr id="7" name="Picture 6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9BB86494-4B01-ADF6-6272-0F12C477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EA82A93F-FAA7-BA27-6D50-50C5902F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28" y="6019814"/>
            <a:ext cx="670955" cy="64709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D521C0A-903A-711A-4CCD-589218A38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394" y="6056353"/>
            <a:ext cx="670956" cy="701454"/>
          </a:xfrm>
          <a:prstGeom prst="rect">
            <a:avLst/>
          </a:prstGeom>
        </p:spPr>
      </p:pic>
      <p:pic>
        <p:nvPicPr>
          <p:cNvPr id="5" name="Picture 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7ACE1438-B9C4-3827-63DD-253EFAE45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109" y="5992841"/>
            <a:ext cx="670955" cy="67407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49034B-A1B0-12B6-A50F-CE41AF718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274" y="6205021"/>
            <a:ext cx="828284" cy="39099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7F18EC1-766E-DA2E-27B3-93E8CF007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824" y="6005621"/>
            <a:ext cx="838457" cy="701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05CA46-41A1-EC2B-2B57-0A66EE3DB0BA}"/>
              </a:ext>
            </a:extLst>
          </p:cNvPr>
          <p:cNvSpPr txBox="1"/>
          <p:nvPr/>
        </p:nvSpPr>
        <p:spPr>
          <a:xfrm>
            <a:off x="216385" y="5309545"/>
            <a:ext cx="6615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NSF EAR #s: 2148762, 2104102, 2140831, 1831623, 1822062 </a:t>
            </a:r>
          </a:p>
          <a:p>
            <a:pPr algn="ctr"/>
            <a:r>
              <a:rPr lang="en-US" sz="1400" b="0" i="0" u="none" strike="noStrike" dirty="0">
                <a:solidFill>
                  <a:srgbClr val="222222"/>
                </a:solidFill>
                <a:effectLst/>
              </a:rPr>
              <a:t>NASA: 80NSSC22K0465</a:t>
            </a:r>
          </a:p>
        </p:txBody>
      </p:sp>
    </p:spTree>
    <p:extLst>
      <p:ext uri="{BB962C8B-B14F-4D97-AF65-F5344CB8AC3E}">
        <p14:creationId xmlns:p14="http://schemas.microsoft.com/office/powerpoint/2010/main" val="305307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7FDC4-B6A8-32B2-0226-2144454BB0F4}"/>
              </a:ext>
            </a:extLst>
          </p:cNvPr>
          <p:cNvGrpSpPr/>
          <p:nvPr/>
        </p:nvGrpSpPr>
        <p:grpSpPr>
          <a:xfrm>
            <a:off x="1323336" y="1338944"/>
            <a:ext cx="5621750" cy="2720386"/>
            <a:chOff x="1236248" y="1296365"/>
            <a:chExt cx="5372896" cy="25943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A9BCB-728D-1F54-30CC-63F3B9F3E15D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6A7742-A742-6308-2D53-8D0133A02338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A08813-5E63-E62E-92C5-054B5EEBB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1508-6D22-4493-62BE-CAAA29DEF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9C1BE-1496-0A29-1F03-C05D984B6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2B6221-DD01-0896-9449-6D11127FF22E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6480-80E0-8101-CC30-AC5A1711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4FAF-2CCB-0521-AB6C-3C21F16AEB33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But are all “alluvial rivers” actually alluvial rivers?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34AC5B-9E7A-A735-5D5F-E6074697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23" y="874282"/>
            <a:ext cx="73152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839CB-E697-6DBB-6F5B-14ADDD8B86A4}"/>
              </a:ext>
            </a:extLst>
          </p:cNvPr>
          <p:cNvSpPr txBox="1"/>
          <p:nvPr/>
        </p:nvSpPr>
        <p:spPr>
          <a:xfrm>
            <a:off x="2178089" y="431174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6DCE8-80BA-94C9-9DC1-4953CF861074}"/>
              </a:ext>
            </a:extLst>
          </p:cNvPr>
          <p:cNvSpPr txBox="1"/>
          <p:nvPr/>
        </p:nvSpPr>
        <p:spPr>
          <a:xfrm>
            <a:off x="5694829" y="4368600"/>
            <a:ext cx="1256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Phillips et al., 2022</a:t>
            </a:r>
          </a:p>
        </p:txBody>
      </p:sp>
    </p:spTree>
    <p:extLst>
      <p:ext uri="{BB962C8B-B14F-4D97-AF65-F5344CB8AC3E}">
        <p14:creationId xmlns:p14="http://schemas.microsoft.com/office/powerpoint/2010/main" val="418902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6480-80E0-8101-CC30-AC5A1711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4FAF-2CCB-0521-AB6C-3C21F16AEB33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But are all “alluvial rivers” actually alluvial rivers?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7FDC4-B6A8-32B2-0226-2144454BB0F4}"/>
              </a:ext>
            </a:extLst>
          </p:cNvPr>
          <p:cNvGrpSpPr/>
          <p:nvPr/>
        </p:nvGrpSpPr>
        <p:grpSpPr>
          <a:xfrm>
            <a:off x="1323336" y="1338944"/>
            <a:ext cx="5621750" cy="2720386"/>
            <a:chOff x="1236248" y="1296365"/>
            <a:chExt cx="5372896" cy="25943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A9BCB-728D-1F54-30CC-63F3B9F3E15D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6A7742-A742-6308-2D53-8D0133A02338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A08813-5E63-E62E-92C5-054B5EEBB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1508-6D22-4493-62BE-CAAA29DEF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9C1BE-1496-0A29-1F03-C05D984B6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2B6221-DD01-0896-9449-6D11127FF22E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8D569C-F22C-23AC-9F75-DEA42998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876300"/>
            <a:ext cx="7315200" cy="3657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B0A269-740A-19A2-BF96-4DA683507553}"/>
              </a:ext>
            </a:extLst>
          </p:cNvPr>
          <p:cNvSpPr/>
          <p:nvPr/>
        </p:nvSpPr>
        <p:spPr>
          <a:xfrm>
            <a:off x="1986197" y="3522689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458091-FB77-CC8B-38C0-D974663C2E7C}"/>
              </a:ext>
            </a:extLst>
          </p:cNvPr>
          <p:cNvSpPr/>
          <p:nvPr/>
        </p:nvSpPr>
        <p:spPr>
          <a:xfrm>
            <a:off x="2161082" y="3457734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4773-341F-9461-44F3-15A4765F4CB5}"/>
              </a:ext>
            </a:extLst>
          </p:cNvPr>
          <p:cNvSpPr txBox="1"/>
          <p:nvPr/>
        </p:nvSpPr>
        <p:spPr>
          <a:xfrm>
            <a:off x="1882476" y="330533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72F3A-2736-F528-328F-68D3072B6AE6}"/>
              </a:ext>
            </a:extLst>
          </p:cNvPr>
          <p:cNvSpPr txBox="1"/>
          <p:nvPr/>
        </p:nvSpPr>
        <p:spPr>
          <a:xfrm>
            <a:off x="2117321" y="321789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1D9F1-32AB-7086-CD00-D7695B53AA5C}"/>
              </a:ext>
            </a:extLst>
          </p:cNvPr>
          <p:cNvSpPr txBox="1"/>
          <p:nvPr/>
        </p:nvSpPr>
        <p:spPr>
          <a:xfrm>
            <a:off x="9870141" y="3907392"/>
            <a:ext cx="1853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Chalk Creek, James Sanders</a:t>
            </a:r>
          </a:p>
        </p:txBody>
      </p:sp>
      <p:pic>
        <p:nvPicPr>
          <p:cNvPr id="24" name="Picture 23" descr="A river runn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2EBC658D-A77D-B39E-5C56-73C6EDA3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5" y="1266717"/>
            <a:ext cx="3484824" cy="26136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EC11674-75DB-5E47-F521-18A6912A2B9F}"/>
              </a:ext>
            </a:extLst>
          </p:cNvPr>
          <p:cNvGrpSpPr/>
          <p:nvPr/>
        </p:nvGrpSpPr>
        <p:grpSpPr>
          <a:xfrm>
            <a:off x="7569200" y="1247151"/>
            <a:ext cx="406400" cy="461665"/>
            <a:chOff x="7569200" y="1247151"/>
            <a:chExt cx="406400" cy="46166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208D20-E1C7-FB0D-EA8D-5757DFB3F9A0}"/>
                </a:ext>
              </a:extLst>
            </p:cNvPr>
            <p:cNvSpPr/>
            <p:nvPr/>
          </p:nvSpPr>
          <p:spPr>
            <a:xfrm>
              <a:off x="7569200" y="1266717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E79839-D257-95A8-0A76-5491A7B79A48}"/>
                </a:ext>
              </a:extLst>
            </p:cNvPr>
            <p:cNvSpPr txBox="1"/>
            <p:nvPr/>
          </p:nvSpPr>
          <p:spPr>
            <a:xfrm>
              <a:off x="7635670" y="1247151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F967D6-1870-675D-4A9E-B28276EE18D2}"/>
              </a:ext>
            </a:extLst>
          </p:cNvPr>
          <p:cNvGrpSpPr/>
          <p:nvPr/>
        </p:nvGrpSpPr>
        <p:grpSpPr>
          <a:xfrm>
            <a:off x="7569200" y="4211335"/>
            <a:ext cx="406400" cy="466899"/>
            <a:chOff x="7569200" y="4211335"/>
            <a:chExt cx="406400" cy="4668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867292-7D9E-9DF3-7325-7AE576941801}"/>
                </a:ext>
              </a:extLst>
            </p:cNvPr>
            <p:cNvSpPr/>
            <p:nvPr/>
          </p:nvSpPr>
          <p:spPr>
            <a:xfrm>
              <a:off x="7569200" y="4211335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B709BC-5193-1BEF-0BF7-BC32934A46F6}"/>
                </a:ext>
              </a:extLst>
            </p:cNvPr>
            <p:cNvSpPr txBox="1"/>
            <p:nvPr/>
          </p:nvSpPr>
          <p:spPr>
            <a:xfrm>
              <a:off x="7622970" y="4216569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2</a:t>
              </a:r>
            </a:p>
          </p:txBody>
        </p:sp>
      </p:grpSp>
      <p:pic>
        <p:nvPicPr>
          <p:cNvPr id="30" name="Picture 29" descr="A picture containing outdoor, sky, water, river&#10;&#10;Description automatically generated">
            <a:extLst>
              <a:ext uri="{FF2B5EF4-FFF2-40B4-BE49-F238E27FC236}">
                <a16:creationId xmlns:a16="http://schemas.microsoft.com/office/drawing/2014/main" id="{34794EE1-FC7D-4109-1CCD-8D38B52C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59" y="4211335"/>
            <a:ext cx="3684016" cy="20686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99AA16-9FF9-F16C-A648-6FA33C1EDFDE}"/>
              </a:ext>
            </a:extLst>
          </p:cNvPr>
          <p:cNvSpPr txBox="1"/>
          <p:nvPr/>
        </p:nvSpPr>
        <p:spPr>
          <a:xfrm>
            <a:off x="9984441" y="6334496"/>
            <a:ext cx="17773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Fraser River, </a:t>
            </a:r>
            <a:r>
              <a:rPr lang="en-US" sz="1100" dirty="0" err="1"/>
              <a:t>Kamie</a:t>
            </a:r>
            <a:r>
              <a:rPr lang="en-US" sz="1100" dirty="0"/>
              <a:t> Hartley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E0D82-73E9-C0F1-D38B-8231550D7D22}"/>
              </a:ext>
            </a:extLst>
          </p:cNvPr>
          <p:cNvSpPr txBox="1"/>
          <p:nvPr/>
        </p:nvSpPr>
        <p:spPr>
          <a:xfrm>
            <a:off x="1206850" y="4884278"/>
            <a:ext cx="5814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Some of these “near-threshold” rivers are incising bedrock!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C9FF8-3FBA-DA19-527A-E47D72056187}"/>
              </a:ext>
            </a:extLst>
          </p:cNvPr>
          <p:cNvSpPr txBox="1"/>
          <p:nvPr/>
        </p:nvSpPr>
        <p:spPr>
          <a:xfrm>
            <a:off x="3018215" y="5995941"/>
            <a:ext cx="219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 what?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CE68D-DE80-56CB-10B2-A68607DC1E64}"/>
              </a:ext>
            </a:extLst>
          </p:cNvPr>
          <p:cNvSpPr txBox="1"/>
          <p:nvPr/>
        </p:nvSpPr>
        <p:spPr>
          <a:xfrm>
            <a:off x="2178089" y="431174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94AC14-6B47-08E5-3F7B-202C6728E8ED}"/>
              </a:ext>
            </a:extLst>
          </p:cNvPr>
          <p:cNvSpPr txBox="1"/>
          <p:nvPr/>
        </p:nvSpPr>
        <p:spPr>
          <a:xfrm>
            <a:off x="5614147" y="4368600"/>
            <a:ext cx="13375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Phillips et al., 2022</a:t>
            </a:r>
          </a:p>
        </p:txBody>
      </p:sp>
    </p:spTree>
    <p:extLst>
      <p:ext uri="{BB962C8B-B14F-4D97-AF65-F5344CB8AC3E}">
        <p14:creationId xmlns:p14="http://schemas.microsoft.com/office/powerpoint/2010/main" val="237937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6480-80E0-8101-CC30-AC5A1711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4FAF-2CCB-0521-AB6C-3C21F16AEB33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But are all “alluvial rivers” actually alluvial rivers?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7FDC4-B6A8-32B2-0226-2144454BB0F4}"/>
              </a:ext>
            </a:extLst>
          </p:cNvPr>
          <p:cNvGrpSpPr/>
          <p:nvPr/>
        </p:nvGrpSpPr>
        <p:grpSpPr>
          <a:xfrm>
            <a:off x="1323336" y="1338944"/>
            <a:ext cx="5621750" cy="2720386"/>
            <a:chOff x="1236248" y="1296365"/>
            <a:chExt cx="5372896" cy="25943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A9BCB-728D-1F54-30CC-63F3B9F3E15D}"/>
                </a:ext>
              </a:extLst>
            </p:cNvPr>
            <p:cNvGrpSpPr/>
            <p:nvPr/>
          </p:nvGrpSpPr>
          <p:grpSpPr>
            <a:xfrm>
              <a:off x="1236248" y="1296365"/>
              <a:ext cx="5372896" cy="2566843"/>
              <a:chOff x="1236248" y="1296365"/>
              <a:chExt cx="5372896" cy="2566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6A7742-A742-6308-2D53-8D0133A02338}"/>
                  </a:ext>
                </a:extLst>
              </p:cNvPr>
              <p:cNvSpPr/>
              <p:nvPr/>
            </p:nvSpPr>
            <p:spPr>
              <a:xfrm>
                <a:off x="1236248" y="1296365"/>
                <a:ext cx="5372896" cy="2566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A08813-5E63-E62E-92C5-054B5EEBB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893" y="1373121"/>
                <a:ext cx="5205251" cy="2490086"/>
              </a:xfrm>
              <a:prstGeom prst="line">
                <a:avLst/>
              </a:prstGeom>
              <a:ln w="19050">
                <a:solidFill>
                  <a:srgbClr val="00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1508-6D22-4493-62BE-CAAA29DEF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795" y="1296365"/>
                <a:ext cx="5047972" cy="2444288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9C1BE-1496-0A29-1F03-C05D984B6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6453" y="1541982"/>
                <a:ext cx="4802691" cy="2321225"/>
              </a:xfrm>
              <a:prstGeom prst="line">
                <a:avLst/>
              </a:prstGeom>
              <a:ln w="19050">
                <a:solidFill>
                  <a:srgbClr val="0064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2B6221-DD01-0896-9449-6D11127FF22E}"/>
                </a:ext>
              </a:extLst>
            </p:cNvPr>
            <p:cNvSpPr/>
            <p:nvPr/>
          </p:nvSpPr>
          <p:spPr>
            <a:xfrm>
              <a:off x="1241321" y="1304041"/>
              <a:ext cx="5364883" cy="2586657"/>
            </a:xfrm>
            <a:custGeom>
              <a:avLst/>
              <a:gdLst>
                <a:gd name="connsiteX0" fmla="*/ 0 w 2755127"/>
                <a:gd name="connsiteY0" fmla="*/ 1331843 h 1339795"/>
                <a:gd name="connsiteX1" fmla="*/ 0 w 2755127"/>
                <a:gd name="connsiteY1" fmla="*/ 1268233 h 1339795"/>
                <a:gd name="connsiteX2" fmla="*/ 2608028 w 2755127"/>
                <a:gd name="connsiteY2" fmla="*/ 0 h 1339795"/>
                <a:gd name="connsiteX3" fmla="*/ 2755127 w 2755127"/>
                <a:gd name="connsiteY3" fmla="*/ 0 h 1339795"/>
                <a:gd name="connsiteX4" fmla="*/ 2755127 w 2755127"/>
                <a:gd name="connsiteY4" fmla="*/ 127221 h 1339795"/>
                <a:gd name="connsiteX5" fmla="*/ 262393 w 2755127"/>
                <a:gd name="connsiteY5" fmla="*/ 1339795 h 1339795"/>
                <a:gd name="connsiteX6" fmla="*/ 0 w 2755127"/>
                <a:gd name="connsiteY6" fmla="*/ 1331843 h 13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127" h="1339795">
                  <a:moveTo>
                    <a:pt x="0" y="1331843"/>
                  </a:moveTo>
                  <a:lnTo>
                    <a:pt x="0" y="1268233"/>
                  </a:lnTo>
                  <a:lnTo>
                    <a:pt x="2608028" y="0"/>
                  </a:lnTo>
                  <a:lnTo>
                    <a:pt x="2755127" y="0"/>
                  </a:lnTo>
                  <a:lnTo>
                    <a:pt x="2755127" y="127221"/>
                  </a:lnTo>
                  <a:lnTo>
                    <a:pt x="262393" y="1339795"/>
                  </a:lnTo>
                  <a:lnTo>
                    <a:pt x="0" y="1331843"/>
                  </a:lnTo>
                  <a:close/>
                </a:path>
              </a:pathLst>
            </a:custGeom>
            <a:solidFill>
              <a:srgbClr val="006400">
                <a:alpha val="523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8D569C-F22C-23AC-9F75-DEA42998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876300"/>
            <a:ext cx="7315200" cy="3657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B0A269-740A-19A2-BF96-4DA683507553}"/>
              </a:ext>
            </a:extLst>
          </p:cNvPr>
          <p:cNvSpPr/>
          <p:nvPr/>
        </p:nvSpPr>
        <p:spPr>
          <a:xfrm>
            <a:off x="1986197" y="3522689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458091-FB77-CC8B-38C0-D974663C2E7C}"/>
              </a:ext>
            </a:extLst>
          </p:cNvPr>
          <p:cNvSpPr/>
          <p:nvPr/>
        </p:nvSpPr>
        <p:spPr>
          <a:xfrm>
            <a:off x="2161082" y="3457734"/>
            <a:ext cx="194872" cy="194872"/>
          </a:xfrm>
          <a:prstGeom prst="ellipse">
            <a:avLst/>
          </a:prstGeom>
          <a:noFill/>
          <a:ln w="19050">
            <a:solidFill>
              <a:srgbClr val="191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4773-341F-9461-44F3-15A4765F4CB5}"/>
              </a:ext>
            </a:extLst>
          </p:cNvPr>
          <p:cNvSpPr txBox="1"/>
          <p:nvPr/>
        </p:nvSpPr>
        <p:spPr>
          <a:xfrm>
            <a:off x="1882476" y="330533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72F3A-2736-F528-328F-68D3072B6AE6}"/>
              </a:ext>
            </a:extLst>
          </p:cNvPr>
          <p:cNvSpPr txBox="1"/>
          <p:nvPr/>
        </p:nvSpPr>
        <p:spPr>
          <a:xfrm>
            <a:off x="2117321" y="3217891"/>
            <a:ext cx="14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1D9F1-32AB-7086-CD00-D7695B53AA5C}"/>
              </a:ext>
            </a:extLst>
          </p:cNvPr>
          <p:cNvSpPr txBox="1"/>
          <p:nvPr/>
        </p:nvSpPr>
        <p:spPr>
          <a:xfrm>
            <a:off x="9870141" y="3907392"/>
            <a:ext cx="1853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Chalk Creek, James Sanders</a:t>
            </a:r>
          </a:p>
        </p:txBody>
      </p:sp>
      <p:pic>
        <p:nvPicPr>
          <p:cNvPr id="24" name="Picture 23" descr="A river runn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2EBC658D-A77D-B39E-5C56-73C6EDA3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5" y="1266717"/>
            <a:ext cx="3484824" cy="26136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EC11674-75DB-5E47-F521-18A6912A2B9F}"/>
              </a:ext>
            </a:extLst>
          </p:cNvPr>
          <p:cNvGrpSpPr/>
          <p:nvPr/>
        </p:nvGrpSpPr>
        <p:grpSpPr>
          <a:xfrm>
            <a:off x="7569200" y="1247151"/>
            <a:ext cx="406400" cy="461665"/>
            <a:chOff x="7569200" y="1247151"/>
            <a:chExt cx="406400" cy="46166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208D20-E1C7-FB0D-EA8D-5757DFB3F9A0}"/>
                </a:ext>
              </a:extLst>
            </p:cNvPr>
            <p:cNvSpPr/>
            <p:nvPr/>
          </p:nvSpPr>
          <p:spPr>
            <a:xfrm>
              <a:off x="7569200" y="1266717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E79839-D257-95A8-0A76-5491A7B79A48}"/>
                </a:ext>
              </a:extLst>
            </p:cNvPr>
            <p:cNvSpPr txBox="1"/>
            <p:nvPr/>
          </p:nvSpPr>
          <p:spPr>
            <a:xfrm>
              <a:off x="7635670" y="1247151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F967D6-1870-675D-4A9E-B28276EE18D2}"/>
              </a:ext>
            </a:extLst>
          </p:cNvPr>
          <p:cNvGrpSpPr/>
          <p:nvPr/>
        </p:nvGrpSpPr>
        <p:grpSpPr>
          <a:xfrm>
            <a:off x="7569200" y="4211335"/>
            <a:ext cx="406400" cy="466899"/>
            <a:chOff x="7569200" y="4211335"/>
            <a:chExt cx="406400" cy="4668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867292-7D9E-9DF3-7325-7AE576941801}"/>
                </a:ext>
              </a:extLst>
            </p:cNvPr>
            <p:cNvSpPr/>
            <p:nvPr/>
          </p:nvSpPr>
          <p:spPr>
            <a:xfrm>
              <a:off x="7569200" y="4211335"/>
              <a:ext cx="406400" cy="406400"/>
            </a:xfrm>
            <a:prstGeom prst="ellipse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B709BC-5193-1BEF-0BF7-BC32934A46F6}"/>
                </a:ext>
              </a:extLst>
            </p:cNvPr>
            <p:cNvSpPr txBox="1"/>
            <p:nvPr/>
          </p:nvSpPr>
          <p:spPr>
            <a:xfrm>
              <a:off x="7622970" y="4216569"/>
              <a:ext cx="28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2</a:t>
              </a:r>
            </a:p>
          </p:txBody>
        </p:sp>
      </p:grpSp>
      <p:pic>
        <p:nvPicPr>
          <p:cNvPr id="30" name="Picture 29" descr="A picture containing outdoor, sky, water, river&#10;&#10;Description automatically generated">
            <a:extLst>
              <a:ext uri="{FF2B5EF4-FFF2-40B4-BE49-F238E27FC236}">
                <a16:creationId xmlns:a16="http://schemas.microsoft.com/office/drawing/2014/main" id="{34794EE1-FC7D-4109-1CCD-8D38B52C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59" y="4211335"/>
            <a:ext cx="3684016" cy="20686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99AA16-9FF9-F16C-A648-6FA33C1EDFDE}"/>
              </a:ext>
            </a:extLst>
          </p:cNvPr>
          <p:cNvSpPr txBox="1"/>
          <p:nvPr/>
        </p:nvSpPr>
        <p:spPr>
          <a:xfrm>
            <a:off x="9984441" y="6334496"/>
            <a:ext cx="17773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Fraser River, </a:t>
            </a:r>
            <a:r>
              <a:rPr lang="en-US" sz="1100" dirty="0" err="1"/>
              <a:t>Kamie</a:t>
            </a:r>
            <a:r>
              <a:rPr lang="en-US" sz="1100" dirty="0"/>
              <a:t> Hartley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E0D82-73E9-C0F1-D38B-8231550D7D22}"/>
              </a:ext>
            </a:extLst>
          </p:cNvPr>
          <p:cNvSpPr txBox="1"/>
          <p:nvPr/>
        </p:nvSpPr>
        <p:spPr>
          <a:xfrm>
            <a:off x="1206850" y="4884278"/>
            <a:ext cx="5814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Some of these “near-threshold” rivers are incising bedrock!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C9FF8-3FBA-DA19-527A-E47D72056187}"/>
              </a:ext>
            </a:extLst>
          </p:cNvPr>
          <p:cNvSpPr txBox="1"/>
          <p:nvPr/>
        </p:nvSpPr>
        <p:spPr>
          <a:xfrm>
            <a:off x="3018215" y="5995941"/>
            <a:ext cx="219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So what?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CE68D-DE80-56CB-10B2-A68607DC1E64}"/>
              </a:ext>
            </a:extLst>
          </p:cNvPr>
          <p:cNvSpPr txBox="1"/>
          <p:nvPr/>
        </p:nvSpPr>
        <p:spPr>
          <a:xfrm>
            <a:off x="2178089" y="4311742"/>
            <a:ext cx="39122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Dimensionless discharge (</a:t>
            </a:r>
            <a:r>
              <a:rPr lang="en-US" sz="1600" i="1" dirty="0"/>
              <a:t>Q/√(gD</a:t>
            </a:r>
            <a:r>
              <a:rPr lang="en-US" sz="1600" i="1" baseline="-25000" dirty="0"/>
              <a:t>50</a:t>
            </a:r>
            <a:r>
              <a:rPr lang="en-US" sz="1600" i="1" baseline="30000" dirty="0"/>
              <a:t>5</a:t>
            </a:r>
            <a:r>
              <a:rPr lang="en-US" sz="1600" i="1" dirty="0"/>
              <a:t>))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94AC14-6B47-08E5-3F7B-202C6728E8ED}"/>
              </a:ext>
            </a:extLst>
          </p:cNvPr>
          <p:cNvSpPr txBox="1"/>
          <p:nvPr/>
        </p:nvSpPr>
        <p:spPr>
          <a:xfrm>
            <a:off x="5614147" y="4368600"/>
            <a:ext cx="13375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Modified from Phillips et al.,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09D6BC-2BD1-9B03-3675-7103428F95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6173D-CC00-D575-201F-C5760BE4E81A}"/>
              </a:ext>
            </a:extLst>
          </p:cNvPr>
          <p:cNvSpPr txBox="1"/>
          <p:nvPr/>
        </p:nvSpPr>
        <p:spPr>
          <a:xfrm>
            <a:off x="402086" y="2002160"/>
            <a:ext cx="11387826" cy="2308324"/>
          </a:xfrm>
          <a:prstGeom prst="rect">
            <a:avLst/>
          </a:prstGeom>
          <a:solidFill>
            <a:srgbClr val="DAA520">
              <a:alpha val="34805"/>
            </a:srgbClr>
          </a:solidFill>
          <a:effectLst>
            <a:glow>
              <a:srgbClr val="C0C0C0"/>
            </a:glow>
            <a:softEdge rad="256379"/>
          </a:effectLst>
        </p:spPr>
        <p:txBody>
          <a:bodyPr wrap="square" rtlCol="0">
            <a:spAutoFit/>
          </a:bodyPr>
          <a:lstStyle/>
          <a:p>
            <a:pPr algn="ctr"/>
            <a:endParaRPr lang="en-US" sz="3600" b="1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pPr algn="ctr"/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We need a model that accomplishes bedrock erosion while also allowing self-adjusted width and depth!</a:t>
            </a:r>
          </a:p>
          <a:p>
            <a:pPr algn="ctr"/>
            <a:endParaRPr lang="en-US" sz="3600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785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/>
              <p:nvPr/>
            </p:nvSpPr>
            <p:spPr>
              <a:xfrm>
                <a:off x="4174763" y="1640836"/>
                <a:ext cx="3842462" cy="1074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𝛽𝛼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763" y="1640836"/>
                <a:ext cx="3842462" cy="1074590"/>
              </a:xfrm>
              <a:prstGeom prst="rect">
                <a:avLst/>
              </a:prstGeom>
              <a:blipFill>
                <a:blip r:embed="rId2"/>
                <a:stretch>
                  <a:fillRect l="-1974" t="-8235" r="-263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/>
              <p:nvPr/>
            </p:nvSpPr>
            <p:spPr>
              <a:xfrm>
                <a:off x="161516" y="3379699"/>
                <a:ext cx="11868955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7C3CA-EE9B-BABA-526E-86E42696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16" y="3379699"/>
                <a:ext cx="11868955" cy="1272849"/>
              </a:xfrm>
              <a:prstGeom prst="rect">
                <a:avLst/>
              </a:prstGeom>
              <a:blipFill>
                <a:blip r:embed="rId3"/>
                <a:stretch>
                  <a:fillRect l="-321" t="-38235" b="-42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EEED20-D21C-2C0A-B2DA-60EA672A3DDF}"/>
                  </a:ext>
                </a:extLst>
              </p:cNvPr>
              <p:cNvSpPr txBox="1"/>
              <p:nvPr/>
            </p:nvSpPr>
            <p:spPr>
              <a:xfrm>
                <a:off x="5017784" y="5316821"/>
                <a:ext cx="2156423" cy="6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EEED20-D21C-2C0A-B2DA-60EA672A3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84" y="5316821"/>
                <a:ext cx="2156423" cy="614079"/>
              </a:xfrm>
              <a:prstGeom prst="rect">
                <a:avLst/>
              </a:prstGeom>
              <a:blipFill>
                <a:blip r:embed="rId4"/>
                <a:stretch>
                  <a:fillRect l="-2353" t="-116000" r="-4118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ED18C69-7267-0610-60F8-51AD09176905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runs on three governing equations that describe bedrock erosion and sediment transport processes</a:t>
            </a:r>
          </a:p>
        </p:txBody>
      </p:sp>
    </p:spTree>
    <p:extLst>
      <p:ext uri="{BB962C8B-B14F-4D97-AF65-F5344CB8AC3E}">
        <p14:creationId xmlns:p14="http://schemas.microsoft.com/office/powerpoint/2010/main" val="42485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/>
              <p:nvPr/>
            </p:nvSpPr>
            <p:spPr>
              <a:xfrm>
                <a:off x="4174769" y="2354410"/>
                <a:ext cx="3842462" cy="1074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𝛽𝛼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C0CC57-7DB4-9082-A2C6-8EF4CF56B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769" y="2354410"/>
                <a:ext cx="3842462" cy="1074590"/>
              </a:xfrm>
              <a:prstGeom prst="rect">
                <a:avLst/>
              </a:prstGeom>
              <a:blipFill>
                <a:blip r:embed="rId2"/>
                <a:stretch>
                  <a:fillRect l="-1974" t="-6977" r="-263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0A6EA-4F4D-F61E-AD86-6656D71C3C9A}"/>
              </a:ext>
            </a:extLst>
          </p:cNvPr>
          <p:cNvGrpSpPr/>
          <p:nvPr/>
        </p:nvGrpSpPr>
        <p:grpSpPr>
          <a:xfrm>
            <a:off x="622301" y="1324809"/>
            <a:ext cx="8495606" cy="2104191"/>
            <a:chOff x="622301" y="1324809"/>
            <a:chExt cx="8495606" cy="2104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0C0CC57-7DB4-9082-A2C6-8EF4CF56B5D7}"/>
                    </a:ext>
                  </a:extLst>
                </p:cNvPr>
                <p:cNvSpPr txBox="1"/>
                <p:nvPr/>
              </p:nvSpPr>
              <p:spPr>
                <a:xfrm>
                  <a:off x="4174769" y="2354410"/>
                  <a:ext cx="3842462" cy="10745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b="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3200" b="0" i="1" smtClean="0">
                            <a:solidFill>
                              <a:srgbClr val="C0C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C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</a:rPr>
                              <m:t>𝐾𝑄𝑆</m:t>
                            </m:r>
                            <m:r>
                              <a:rPr lang="en-US" sz="3200" b="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3200" b="0" i="1" smtClean="0">
                                <a:solidFill>
                                  <a:srgbClr val="C0C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19186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19186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C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C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C0C0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𝑣𝑎𝑙𝑙𝑒𝑦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3200" dirty="0">
                    <a:solidFill>
                      <a:srgbClr val="C0C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0C0CC57-7DB4-9082-A2C6-8EF4CF56B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769" y="2354410"/>
                  <a:ext cx="3842462" cy="1074590"/>
                </a:xfrm>
                <a:prstGeom prst="rect">
                  <a:avLst/>
                </a:prstGeom>
                <a:blipFill>
                  <a:blip r:embed="rId2"/>
                  <a:stretch>
                    <a:fillRect l="-1974" t="-6977" r="-2632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341AE9-5480-DA3D-1734-07E5F09BB400}"/>
                </a:ext>
              </a:extLst>
            </p:cNvPr>
            <p:cNvSpPr/>
            <p:nvPr/>
          </p:nvSpPr>
          <p:spPr>
            <a:xfrm>
              <a:off x="4136669" y="2240110"/>
              <a:ext cx="843018" cy="1188890"/>
            </a:xfrm>
            <a:prstGeom prst="rect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892D2D9-760B-4388-A402-326F7CFFFB9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340" y="2471955"/>
              <a:ext cx="837329" cy="105460"/>
            </a:xfrm>
            <a:prstGeom prst="line">
              <a:avLst/>
            </a:prstGeom>
            <a:ln w="19050">
              <a:solidFill>
                <a:srgbClr val="1918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9DAB9F-B43E-B869-8ED3-68B24570D528}"/>
                </a:ext>
              </a:extLst>
            </p:cNvPr>
            <p:cNvSpPr txBox="1"/>
            <p:nvPr/>
          </p:nvSpPr>
          <p:spPr>
            <a:xfrm>
              <a:off x="622301" y="1990910"/>
              <a:ext cx="2841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Change in bedrock elevation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BED7D5-C5EF-6884-55AC-F0B58EC30A89}"/>
                </a:ext>
              </a:extLst>
            </p:cNvPr>
            <p:cNvSpPr/>
            <p:nvPr/>
          </p:nvSpPr>
          <p:spPr>
            <a:xfrm>
              <a:off x="5382322" y="2227462"/>
              <a:ext cx="1139773" cy="594445"/>
            </a:xfrm>
            <a:prstGeom prst="rect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5078DF-A183-357A-417D-3311DCFC9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807153"/>
              <a:ext cx="222895" cy="422239"/>
            </a:xfrm>
            <a:prstGeom prst="line">
              <a:avLst/>
            </a:prstGeom>
            <a:ln w="19050">
              <a:solidFill>
                <a:srgbClr val="1918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6BA16-F72C-6EAB-3E58-5AB6AEBDBA5A}"/>
                </a:ext>
              </a:extLst>
            </p:cNvPr>
            <p:cNvSpPr txBox="1"/>
            <p:nvPr/>
          </p:nvSpPr>
          <p:spPr>
            <a:xfrm>
              <a:off x="5565665" y="1324810"/>
              <a:ext cx="15064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Plucking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3C5FAF-326C-544F-D342-130D99464CFE}"/>
                </a:ext>
              </a:extLst>
            </p:cNvPr>
            <p:cNvSpPr/>
            <p:nvPr/>
          </p:nvSpPr>
          <p:spPr>
            <a:xfrm>
              <a:off x="6877458" y="2240110"/>
              <a:ext cx="1139773" cy="594445"/>
            </a:xfrm>
            <a:prstGeom prst="rect">
              <a:avLst/>
            </a:prstGeom>
            <a:noFill/>
            <a:ln w="19050">
              <a:solidFill>
                <a:srgbClr val="191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86F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3E0F12-C81F-96F7-B49F-87EC08FC2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336" y="1817871"/>
              <a:ext cx="222895" cy="422239"/>
            </a:xfrm>
            <a:prstGeom prst="line">
              <a:avLst/>
            </a:prstGeom>
            <a:ln w="19050">
              <a:solidFill>
                <a:srgbClr val="1918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A7D72E-4DEA-4EA3-A71C-C91F059EE90D}"/>
                </a:ext>
              </a:extLst>
            </p:cNvPr>
            <p:cNvSpPr txBox="1"/>
            <p:nvPr/>
          </p:nvSpPr>
          <p:spPr>
            <a:xfrm>
              <a:off x="7411161" y="1324809"/>
              <a:ext cx="17067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9186F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Abrasion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7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2AE84-0CE6-C30F-054B-42251E61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52929C-4E55-E4E3-AD53-259D21BAE9F6}"/>
                  </a:ext>
                </a:extLst>
              </p:cNvPr>
              <p:cNvSpPr txBox="1"/>
              <p:nvPr/>
            </p:nvSpPr>
            <p:spPr>
              <a:xfrm>
                <a:off x="161522" y="2156151"/>
                <a:ext cx="11868955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C0C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𝑣𝑎𝑙𝑙𝑒𝑦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𝐾𝑄𝑆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b="0" i="1" smtClean="0">
                              <a:solidFill>
                                <a:srgbClr val="C0C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C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C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C0C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C0C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52929C-4E55-E4E3-AD53-259D21BA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2" y="2156151"/>
                <a:ext cx="11868955" cy="1272849"/>
              </a:xfrm>
              <a:prstGeom prst="rect">
                <a:avLst/>
              </a:prstGeom>
              <a:blipFill>
                <a:blip r:embed="rId2"/>
                <a:stretch>
                  <a:fillRect l="-321" t="-3823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89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21668</TotalTime>
  <Words>1158</Words>
  <Application>Microsoft Macintosh PowerPoint</Application>
  <PresentationFormat>Widescreen</PresentationFormat>
  <Paragraphs>234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MuktaMahee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Gabel</dc:creator>
  <cp:lastModifiedBy>Vanessa Gabel</cp:lastModifiedBy>
  <cp:revision>190</cp:revision>
  <dcterms:created xsi:type="dcterms:W3CDTF">2022-11-15T20:12:00Z</dcterms:created>
  <dcterms:modified xsi:type="dcterms:W3CDTF">2022-12-12T22:21:28Z</dcterms:modified>
</cp:coreProperties>
</file>